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4038" r:id="rId2"/>
    <p:sldMasterId id="2147484118" r:id="rId3"/>
  </p:sldMasterIdLst>
  <p:notesMasterIdLst>
    <p:notesMasterId r:id="rId54"/>
  </p:notesMasterIdLst>
  <p:handoutMasterIdLst>
    <p:handoutMasterId r:id="rId55"/>
  </p:handoutMasterIdLst>
  <p:sldIdLst>
    <p:sldId id="1064" r:id="rId4"/>
    <p:sldId id="1081" r:id="rId5"/>
    <p:sldId id="1065" r:id="rId6"/>
    <p:sldId id="1032" r:id="rId7"/>
    <p:sldId id="1086" r:id="rId8"/>
    <p:sldId id="654" r:id="rId9"/>
    <p:sldId id="657" r:id="rId10"/>
    <p:sldId id="905" r:id="rId11"/>
    <p:sldId id="1082" r:id="rId12"/>
    <p:sldId id="1068" r:id="rId13"/>
    <p:sldId id="650" r:id="rId14"/>
    <p:sldId id="904" r:id="rId15"/>
    <p:sldId id="652" r:id="rId16"/>
    <p:sldId id="1103" r:id="rId17"/>
    <p:sldId id="1102" r:id="rId18"/>
    <p:sldId id="655" r:id="rId19"/>
    <p:sldId id="782" r:id="rId20"/>
    <p:sldId id="906" r:id="rId21"/>
    <p:sldId id="907" r:id="rId22"/>
    <p:sldId id="908" r:id="rId23"/>
    <p:sldId id="432" r:id="rId24"/>
    <p:sldId id="1019" r:id="rId25"/>
    <p:sldId id="969" r:id="rId26"/>
    <p:sldId id="972" r:id="rId27"/>
    <p:sldId id="973" r:id="rId28"/>
    <p:sldId id="975" r:id="rId29"/>
    <p:sldId id="976" r:id="rId30"/>
    <p:sldId id="977" r:id="rId31"/>
    <p:sldId id="1097" r:id="rId32"/>
    <p:sldId id="981" r:id="rId33"/>
    <p:sldId id="1084" r:id="rId34"/>
    <p:sldId id="1090" r:id="rId35"/>
    <p:sldId id="980" r:id="rId36"/>
    <p:sldId id="1023" r:id="rId37"/>
    <p:sldId id="1024" r:id="rId38"/>
    <p:sldId id="1025" r:id="rId39"/>
    <p:sldId id="1026" r:id="rId40"/>
    <p:sldId id="1093" r:id="rId41"/>
    <p:sldId id="1094" r:id="rId42"/>
    <p:sldId id="1092" r:id="rId43"/>
    <p:sldId id="1100" r:id="rId44"/>
    <p:sldId id="1099" r:id="rId45"/>
    <p:sldId id="1101" r:id="rId46"/>
    <p:sldId id="987" r:id="rId47"/>
    <p:sldId id="1063" r:id="rId48"/>
    <p:sldId id="1085" r:id="rId49"/>
    <p:sldId id="1105" r:id="rId50"/>
    <p:sldId id="1014" r:id="rId51"/>
    <p:sldId id="1015" r:id="rId52"/>
    <p:sldId id="1018" r:id="rId53"/>
  </p:sldIdLst>
  <p:sldSz cx="9144000" cy="6858000" type="screen4x3"/>
  <p:notesSz cx="6662738" cy="9832975"/>
  <p:defaultTextStyle>
    <a:defPPr>
      <a:defRPr lang="it-IT"/>
    </a:defPPr>
    <a:lvl1pPr algn="l" rtl="0" fontAlgn="base">
      <a:spcBef>
        <a:spcPct val="0"/>
      </a:spcBef>
      <a:spcAft>
        <a:spcPct val="0"/>
      </a:spcAft>
      <a:defRPr sz="3200" b="1" kern="1200">
        <a:solidFill>
          <a:srgbClr val="3333CC"/>
        </a:solidFill>
        <a:latin typeface="Tahoma" pitchFamily="34" charset="0"/>
        <a:ea typeface="+mn-ea"/>
        <a:cs typeface="+mn-cs"/>
      </a:defRPr>
    </a:lvl1pPr>
    <a:lvl2pPr marL="457200" algn="l" rtl="0" fontAlgn="base">
      <a:spcBef>
        <a:spcPct val="0"/>
      </a:spcBef>
      <a:spcAft>
        <a:spcPct val="0"/>
      </a:spcAft>
      <a:defRPr sz="3200" b="1" kern="1200">
        <a:solidFill>
          <a:srgbClr val="3333CC"/>
        </a:solidFill>
        <a:latin typeface="Tahoma" pitchFamily="34" charset="0"/>
        <a:ea typeface="+mn-ea"/>
        <a:cs typeface="+mn-cs"/>
      </a:defRPr>
    </a:lvl2pPr>
    <a:lvl3pPr marL="914400" algn="l" rtl="0" fontAlgn="base">
      <a:spcBef>
        <a:spcPct val="0"/>
      </a:spcBef>
      <a:spcAft>
        <a:spcPct val="0"/>
      </a:spcAft>
      <a:defRPr sz="3200" b="1" kern="1200">
        <a:solidFill>
          <a:srgbClr val="3333CC"/>
        </a:solidFill>
        <a:latin typeface="Tahoma" pitchFamily="34" charset="0"/>
        <a:ea typeface="+mn-ea"/>
        <a:cs typeface="+mn-cs"/>
      </a:defRPr>
    </a:lvl3pPr>
    <a:lvl4pPr marL="1371600" algn="l" rtl="0" fontAlgn="base">
      <a:spcBef>
        <a:spcPct val="0"/>
      </a:spcBef>
      <a:spcAft>
        <a:spcPct val="0"/>
      </a:spcAft>
      <a:defRPr sz="3200" b="1" kern="1200">
        <a:solidFill>
          <a:srgbClr val="3333CC"/>
        </a:solidFill>
        <a:latin typeface="Tahoma" pitchFamily="34" charset="0"/>
        <a:ea typeface="+mn-ea"/>
        <a:cs typeface="+mn-cs"/>
      </a:defRPr>
    </a:lvl4pPr>
    <a:lvl5pPr marL="1828800" algn="l" rtl="0" fontAlgn="base">
      <a:spcBef>
        <a:spcPct val="0"/>
      </a:spcBef>
      <a:spcAft>
        <a:spcPct val="0"/>
      </a:spcAft>
      <a:defRPr sz="3200" b="1" kern="1200">
        <a:solidFill>
          <a:srgbClr val="3333CC"/>
        </a:solidFill>
        <a:latin typeface="Tahoma" pitchFamily="34" charset="0"/>
        <a:ea typeface="+mn-ea"/>
        <a:cs typeface="+mn-cs"/>
      </a:defRPr>
    </a:lvl5pPr>
    <a:lvl6pPr marL="2286000" algn="l" defTabSz="914400" rtl="0" eaLnBrk="1" latinLnBrk="0" hangingPunct="1">
      <a:defRPr sz="3200" b="1" kern="1200">
        <a:solidFill>
          <a:srgbClr val="3333CC"/>
        </a:solidFill>
        <a:latin typeface="Tahoma" pitchFamily="34" charset="0"/>
        <a:ea typeface="+mn-ea"/>
        <a:cs typeface="+mn-cs"/>
      </a:defRPr>
    </a:lvl6pPr>
    <a:lvl7pPr marL="2743200" algn="l" defTabSz="914400" rtl="0" eaLnBrk="1" latinLnBrk="0" hangingPunct="1">
      <a:defRPr sz="3200" b="1" kern="1200">
        <a:solidFill>
          <a:srgbClr val="3333CC"/>
        </a:solidFill>
        <a:latin typeface="Tahoma" pitchFamily="34" charset="0"/>
        <a:ea typeface="+mn-ea"/>
        <a:cs typeface="+mn-cs"/>
      </a:defRPr>
    </a:lvl7pPr>
    <a:lvl8pPr marL="3200400" algn="l" defTabSz="914400" rtl="0" eaLnBrk="1" latinLnBrk="0" hangingPunct="1">
      <a:defRPr sz="3200" b="1" kern="1200">
        <a:solidFill>
          <a:srgbClr val="3333CC"/>
        </a:solidFill>
        <a:latin typeface="Tahoma" pitchFamily="34" charset="0"/>
        <a:ea typeface="+mn-ea"/>
        <a:cs typeface="+mn-cs"/>
      </a:defRPr>
    </a:lvl8pPr>
    <a:lvl9pPr marL="3657600" algn="l" defTabSz="914400" rtl="0" eaLnBrk="1" latinLnBrk="0" hangingPunct="1">
      <a:defRPr sz="3200" b="1" kern="1200">
        <a:solidFill>
          <a:srgbClr val="3333CC"/>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00FF"/>
    <a:srgbClr val="93CEFF"/>
    <a:srgbClr val="FFCC00"/>
    <a:srgbClr val="FFFF00"/>
    <a:srgbClr val="FF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54" autoAdjust="0"/>
  </p:normalViewPr>
  <p:slideViewPr>
    <p:cSldViewPr>
      <p:cViewPr>
        <p:scale>
          <a:sx n="91" d="100"/>
          <a:sy n="91" d="100"/>
        </p:scale>
        <p:origin x="-696" y="102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56" d="100"/>
          <a:sy n="56" d="100"/>
        </p:scale>
        <p:origin x="-2616" y="-78"/>
      </p:cViewPr>
      <p:guideLst>
        <p:guide orient="horz" pos="3097"/>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H:\PAC\Agrisole\regionalizzazione\valore%20medio%20titoli%20Italia%20(regionalizzazio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62554680664918"/>
          <c:y val="2.8252405949256338E-2"/>
          <c:w val="0.80042169728783963"/>
          <c:h val="0.82503098571011957"/>
        </c:manualLayout>
      </c:layout>
      <c:barChart>
        <c:barDir val="bar"/>
        <c:grouping val="clustered"/>
        <c:varyColors val="0"/>
        <c:ser>
          <c:idx val="0"/>
          <c:order val="0"/>
          <c:spPr>
            <a:solidFill>
              <a:srgbClr val="0000FF"/>
            </a:solidFill>
          </c:spPr>
          <c:invertIfNegative val="0"/>
          <c:dPt>
            <c:idx val="13"/>
            <c:invertIfNegative val="0"/>
            <c:bubble3D val="0"/>
            <c:spPr>
              <a:solidFill>
                <a:srgbClr val="FF0000"/>
              </a:solidFill>
            </c:spPr>
          </c:dPt>
          <c:cat>
            <c:strRef>
              <c:f>'[valore medio titoli Italia (regionalizzazione).xls]Foglio2'!$A$3:$A$16</c:f>
              <c:strCache>
                <c:ptCount val="14"/>
                <c:pt idx="0">
                  <c:v>Italia Settentrionale pianura</c:v>
                </c:pt>
                <c:pt idx="1">
                  <c:v>Italia Settentrionale collina</c:v>
                </c:pt>
                <c:pt idx="2">
                  <c:v>Italia Settentrionale montagna</c:v>
                </c:pt>
                <c:pt idx="3">
                  <c:v>Italia Centrale pianura</c:v>
                </c:pt>
                <c:pt idx="4">
                  <c:v>Italia Centrale collina</c:v>
                </c:pt>
                <c:pt idx="5">
                  <c:v>Italia Centrale montagna</c:v>
                </c:pt>
                <c:pt idx="6">
                  <c:v>Italia Meridionale pianura</c:v>
                </c:pt>
                <c:pt idx="7">
                  <c:v>Italia Meridionale collina</c:v>
                </c:pt>
                <c:pt idx="8">
                  <c:v>Italia Meridionale montagna</c:v>
                </c:pt>
                <c:pt idx="9">
                  <c:v>Italia Insulare pianura</c:v>
                </c:pt>
                <c:pt idx="10">
                  <c:v>Italia Insulare collina</c:v>
                </c:pt>
                <c:pt idx="11">
                  <c:v>Italia Insulare montagna</c:v>
                </c:pt>
                <c:pt idx="13">
                  <c:v>ITALIA</c:v>
                </c:pt>
              </c:strCache>
            </c:strRef>
          </c:cat>
          <c:val>
            <c:numRef>
              <c:f>'[valore medio titoli Italia (regionalizzazione).xls]Foglio2'!$B$3:$B$16</c:f>
              <c:numCache>
                <c:formatCode>0</c:formatCode>
                <c:ptCount val="14"/>
                <c:pt idx="0">
                  <c:v>565.36711945195896</c:v>
                </c:pt>
                <c:pt idx="1">
                  <c:v>253.0403129265593</c:v>
                </c:pt>
                <c:pt idx="2">
                  <c:v>83.067732159000869</c:v>
                </c:pt>
                <c:pt idx="3">
                  <c:v>396.63923292262155</c:v>
                </c:pt>
                <c:pt idx="4">
                  <c:v>303.89574564726894</c:v>
                </c:pt>
                <c:pt idx="5">
                  <c:v>114.69151748119492</c:v>
                </c:pt>
                <c:pt idx="6">
                  <c:v>534.66359881884841</c:v>
                </c:pt>
                <c:pt idx="7">
                  <c:v>416.95669658271527</c:v>
                </c:pt>
                <c:pt idx="8">
                  <c:v>252.46798149051259</c:v>
                </c:pt>
                <c:pt idx="9">
                  <c:v>234.23185996253272</c:v>
                </c:pt>
                <c:pt idx="10">
                  <c:v>178.0829151601946</c:v>
                </c:pt>
                <c:pt idx="11">
                  <c:v>180.5823475234271</c:v>
                </c:pt>
                <c:pt idx="13">
                  <c:v>330.73334007922324</c:v>
                </c:pt>
              </c:numCache>
            </c:numRef>
          </c:val>
        </c:ser>
        <c:dLbls>
          <c:showLegendKey val="0"/>
          <c:showVal val="0"/>
          <c:showCatName val="0"/>
          <c:showSerName val="0"/>
          <c:showPercent val="0"/>
          <c:showBubbleSize val="0"/>
        </c:dLbls>
        <c:gapWidth val="150"/>
        <c:axId val="82390016"/>
        <c:axId val="82395904"/>
      </c:barChart>
      <c:catAx>
        <c:axId val="82390016"/>
        <c:scaling>
          <c:orientation val="minMax"/>
        </c:scaling>
        <c:delete val="0"/>
        <c:axPos val="l"/>
        <c:numFmt formatCode="General" sourceLinked="1"/>
        <c:majorTickMark val="out"/>
        <c:minorTickMark val="none"/>
        <c:tickLblPos val="nextTo"/>
        <c:txPr>
          <a:bodyPr rot="0" vert="horz"/>
          <a:lstStyle/>
          <a:p>
            <a:pPr>
              <a:defRPr sz="1200"/>
            </a:pPr>
            <a:endParaRPr lang="it-IT"/>
          </a:p>
        </c:txPr>
        <c:crossAx val="82395904"/>
        <c:crosses val="autoZero"/>
        <c:auto val="1"/>
        <c:lblAlgn val="ctr"/>
        <c:lblOffset val="100"/>
        <c:noMultiLvlLbl val="0"/>
      </c:catAx>
      <c:valAx>
        <c:axId val="82395904"/>
        <c:scaling>
          <c:orientation val="minMax"/>
        </c:scaling>
        <c:delete val="0"/>
        <c:axPos val="b"/>
        <c:majorGridlines/>
        <c:numFmt formatCode="0" sourceLinked="1"/>
        <c:majorTickMark val="out"/>
        <c:minorTickMark val="none"/>
        <c:tickLblPos val="nextTo"/>
        <c:txPr>
          <a:bodyPr rot="0" vert="horz"/>
          <a:lstStyle/>
          <a:p>
            <a:pPr>
              <a:defRPr/>
            </a:pPr>
            <a:endParaRPr lang="it-IT"/>
          </a:p>
        </c:txPr>
        <c:crossAx val="82390016"/>
        <c:crosses val="autoZero"/>
        <c:crossBetween val="between"/>
      </c:valAx>
    </c:plotArea>
    <c:plotVisOnly val="1"/>
    <c:dispBlanksAs val="gap"/>
    <c:showDLblsOverMax val="0"/>
  </c:chart>
  <c:spPr>
    <a:solidFill>
      <a:srgbClr val="CCFF66"/>
    </a:solidFill>
  </c:spPr>
  <c:txPr>
    <a:bodyPr/>
    <a:lstStyle/>
    <a:p>
      <a:pPr>
        <a:defRPr sz="1100" b="0" i="0" u="none" strike="noStrike" baseline="0">
          <a:solidFill>
            <a:srgbClr val="000000"/>
          </a:solidFill>
          <a:latin typeface="Calibri"/>
          <a:ea typeface="Calibri"/>
          <a:cs typeface="Calibri"/>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b="0">
                <a:solidFill>
                  <a:schemeClr val="tx1"/>
                </a:solidFill>
                <a:latin typeface="Arial" charset="0"/>
              </a:defRPr>
            </a:lvl1pPr>
          </a:lstStyle>
          <a:p>
            <a:pPr>
              <a:defRPr/>
            </a:pPr>
            <a:endParaRPr lang="it-IT"/>
          </a:p>
        </p:txBody>
      </p:sp>
      <p:sp>
        <p:nvSpPr>
          <p:cNvPr id="362499" name="Rectangle 3"/>
          <p:cNvSpPr>
            <a:spLocks noGrp="1" noChangeArrowheads="1"/>
          </p:cNvSpPr>
          <p:nvPr>
            <p:ph type="dt" sz="quarter" idx="1"/>
          </p:nvPr>
        </p:nvSpPr>
        <p:spPr bwMode="auto">
          <a:xfrm>
            <a:off x="3773488" y="0"/>
            <a:ext cx="28876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it-IT"/>
          </a:p>
        </p:txBody>
      </p:sp>
      <p:sp>
        <p:nvSpPr>
          <p:cNvPr id="362500" name="Rectangle 4"/>
          <p:cNvSpPr>
            <a:spLocks noGrp="1" noChangeArrowheads="1"/>
          </p:cNvSpPr>
          <p:nvPr>
            <p:ph type="ftr" sz="quarter" idx="2"/>
          </p:nvPr>
        </p:nvSpPr>
        <p:spPr bwMode="auto">
          <a:xfrm>
            <a:off x="0" y="9339263"/>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b="0" smtClean="0">
                <a:solidFill>
                  <a:schemeClr val="tx1"/>
                </a:solidFill>
                <a:latin typeface="Arial" charset="0"/>
              </a:defRPr>
            </a:lvl1pPr>
          </a:lstStyle>
          <a:p>
            <a:pPr>
              <a:defRPr/>
            </a:pPr>
            <a:r>
              <a:rPr lang="it-IT"/>
              <a:t>Franco Fabiani</a:t>
            </a:r>
          </a:p>
        </p:txBody>
      </p:sp>
      <p:sp>
        <p:nvSpPr>
          <p:cNvPr id="362501" name="Rectangle 5"/>
          <p:cNvSpPr>
            <a:spLocks noGrp="1" noChangeArrowheads="1"/>
          </p:cNvSpPr>
          <p:nvPr>
            <p:ph type="sldNum" sz="quarter" idx="3"/>
          </p:nvPr>
        </p:nvSpPr>
        <p:spPr bwMode="auto">
          <a:xfrm>
            <a:off x="3773488" y="9339263"/>
            <a:ext cx="28876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A0A5069E-152C-452D-BE85-75E9AE722BDE}" type="slidenum">
              <a:rPr lang="it-IT"/>
              <a:pPr>
                <a:defRPr/>
              </a:pPr>
              <a:t>‹N›</a:t>
            </a:fld>
            <a:endParaRPr lang="it-IT"/>
          </a:p>
        </p:txBody>
      </p:sp>
    </p:spTree>
    <p:extLst>
      <p:ext uri="{BB962C8B-B14F-4D97-AF65-F5344CB8AC3E}">
        <p14:creationId xmlns:p14="http://schemas.microsoft.com/office/powerpoint/2010/main" val="423442152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b="0">
                <a:solidFill>
                  <a:schemeClr val="tx1"/>
                </a:solidFill>
                <a:latin typeface="Arial" charset="0"/>
              </a:defRPr>
            </a:lvl1pPr>
          </a:lstStyle>
          <a:p>
            <a:pPr>
              <a:defRPr/>
            </a:pPr>
            <a:endParaRPr lang="it-IT"/>
          </a:p>
        </p:txBody>
      </p:sp>
      <p:sp>
        <p:nvSpPr>
          <p:cNvPr id="4099" name="Rectangle 3"/>
          <p:cNvSpPr>
            <a:spLocks noGrp="1" noChangeArrowheads="1"/>
          </p:cNvSpPr>
          <p:nvPr>
            <p:ph type="dt" idx="1"/>
          </p:nvPr>
        </p:nvSpPr>
        <p:spPr bwMode="auto">
          <a:xfrm>
            <a:off x="3773488" y="0"/>
            <a:ext cx="28876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it-IT"/>
          </a:p>
        </p:txBody>
      </p:sp>
      <p:sp>
        <p:nvSpPr>
          <p:cNvPr id="35844" name="Rectangle 4"/>
          <p:cNvSpPr>
            <a:spLocks noGrp="1" noRot="1" noChangeAspec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670425"/>
            <a:ext cx="5329238" cy="442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102" name="Rectangle 6"/>
          <p:cNvSpPr>
            <a:spLocks noGrp="1" noChangeArrowheads="1"/>
          </p:cNvSpPr>
          <p:nvPr>
            <p:ph type="ftr" sz="quarter" idx="4"/>
          </p:nvPr>
        </p:nvSpPr>
        <p:spPr bwMode="auto">
          <a:xfrm>
            <a:off x="0" y="9339263"/>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200" b="0" smtClean="0">
                <a:solidFill>
                  <a:schemeClr val="tx1"/>
                </a:solidFill>
                <a:latin typeface="Arial" charset="0"/>
              </a:defRPr>
            </a:lvl1pPr>
          </a:lstStyle>
          <a:p>
            <a:pPr>
              <a:defRPr/>
            </a:pPr>
            <a:r>
              <a:rPr lang="it-IT"/>
              <a:t>Franco Fabiani</a:t>
            </a:r>
          </a:p>
        </p:txBody>
      </p:sp>
      <p:sp>
        <p:nvSpPr>
          <p:cNvPr id="4103" name="Rectangle 7"/>
          <p:cNvSpPr>
            <a:spLocks noGrp="1" noChangeArrowheads="1"/>
          </p:cNvSpPr>
          <p:nvPr>
            <p:ph type="sldNum" sz="quarter" idx="5"/>
          </p:nvPr>
        </p:nvSpPr>
        <p:spPr bwMode="auto">
          <a:xfrm>
            <a:off x="3773488" y="9339263"/>
            <a:ext cx="28876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fld id="{1D81208D-D6BA-4683-8632-4F0F94142144}" type="slidenum">
              <a:rPr lang="it-IT"/>
              <a:pPr>
                <a:defRPr/>
              </a:pPr>
              <a:t>‹N›</a:t>
            </a:fld>
            <a:endParaRPr lang="it-IT"/>
          </a:p>
        </p:txBody>
      </p:sp>
    </p:spTree>
    <p:extLst>
      <p:ext uri="{BB962C8B-B14F-4D97-AF65-F5344CB8AC3E}">
        <p14:creationId xmlns:p14="http://schemas.microsoft.com/office/powerpoint/2010/main" val="53825420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w.admin.ch/themen/00005/00513/index.html?lang=fr&amp;download=NHzLpZeg7t,lnp6I0NTU042l2Z6ln1ae2IZn4Z2qZpnO2Yuq2Z6gpJCDfIR9fGym162epYbg2c_JjKbNoKSn6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a:ln/>
        </p:spPr>
      </p:sp>
      <p:sp>
        <p:nvSpPr>
          <p:cNvPr id="38914" name="Segnaposto note 2"/>
          <p:cNvSpPr>
            <a:spLocks noGrp="1"/>
          </p:cNvSpPr>
          <p:nvPr>
            <p:ph type="body" idx="1"/>
          </p:nvPr>
        </p:nvSpPr>
        <p:spPr>
          <a:noFill/>
          <a:ln/>
        </p:spPr>
        <p:txBody>
          <a:bodyPr/>
          <a:lstStyle/>
          <a:p>
            <a:endParaRPr lang="it-IT" smtClean="0"/>
          </a:p>
        </p:txBody>
      </p:sp>
      <p:sp>
        <p:nvSpPr>
          <p:cNvPr id="38915"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1" name="Rectangle 2"/>
          <p:cNvSpPr>
            <a:spLocks noGrp="1" noRot="1" noChangeAspect="1" noChangeArrowheads="1" noTextEdit="1"/>
          </p:cNvSpPr>
          <p:nvPr>
            <p:ph type="sldImg"/>
          </p:nvPr>
        </p:nvSpPr>
        <p:spPr>
          <a:ln/>
        </p:spPr>
      </p:sp>
      <p:sp>
        <p:nvSpPr>
          <p:cNvPr id="1382402" name="Rectangle 3"/>
          <p:cNvSpPr>
            <a:spLocks noGrp="1" noChangeArrowheads="1"/>
          </p:cNvSpPr>
          <p:nvPr>
            <p:ph type="body" idx="1"/>
          </p:nvPr>
        </p:nvSpPr>
        <p:spPr>
          <a:noFill/>
          <a:ln/>
        </p:spPr>
        <p:txBody>
          <a:bodyPr/>
          <a:lstStyle/>
          <a:p>
            <a:r>
              <a:rPr lang="it-IT" smtClean="0">
                <a:hlinkClick r:id="rId3" tooltip="Développement du système des paiements directs"/>
              </a:rPr>
              <a:t>Développement du système des paiements directs</a:t>
            </a:r>
            <a:endParaRPr lang="it-IT" smtClean="0"/>
          </a:p>
          <a:p>
            <a:r>
              <a:rPr lang="it-IT" smtClean="0"/>
              <a:t/>
            </a:r>
            <a:br>
              <a:rPr lang="it-IT" smtClean="0"/>
            </a:br>
            <a:r>
              <a:rPr lang="it-IT" smtClean="0"/>
              <a:t>Rapport du Conseil fédéral en réponse à la motion 06.3635 du 10 novembre 2006 de la Commission de l’économie et des redevances du Conseil des Etats, 6 mai 2009</a:t>
            </a:r>
          </a:p>
        </p:txBody>
      </p:sp>
      <p:sp>
        <p:nvSpPr>
          <p:cNvPr id="1382403"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3" name="Rectangle 2"/>
          <p:cNvSpPr>
            <a:spLocks noGrp="1" noRot="1" noChangeAspect="1" noChangeArrowheads="1" noTextEdit="1"/>
          </p:cNvSpPr>
          <p:nvPr>
            <p:ph type="sldImg"/>
          </p:nvPr>
        </p:nvSpPr>
        <p:spPr>
          <a:xfrm>
            <a:off x="877888" y="739775"/>
            <a:ext cx="4913312" cy="3684588"/>
          </a:xfrm>
          <a:ln/>
        </p:spPr>
      </p:sp>
      <p:sp>
        <p:nvSpPr>
          <p:cNvPr id="1390594"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90595"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1" name="Rectangle 2"/>
          <p:cNvSpPr>
            <a:spLocks noGrp="1" noRot="1" noChangeAspect="1" noChangeArrowheads="1" noTextEdit="1"/>
          </p:cNvSpPr>
          <p:nvPr>
            <p:ph type="sldImg"/>
          </p:nvPr>
        </p:nvSpPr>
        <p:spPr>
          <a:xfrm>
            <a:off x="877888" y="739775"/>
            <a:ext cx="4913312" cy="3684588"/>
          </a:xfrm>
          <a:ln/>
        </p:spPr>
      </p:sp>
      <p:sp>
        <p:nvSpPr>
          <p:cNvPr id="1392642"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92643"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89" name="Rectangle 2"/>
          <p:cNvSpPr>
            <a:spLocks noGrp="1" noRot="1" noChangeAspect="1" noChangeArrowheads="1" noTextEdit="1"/>
          </p:cNvSpPr>
          <p:nvPr>
            <p:ph type="sldImg"/>
          </p:nvPr>
        </p:nvSpPr>
        <p:spPr>
          <a:xfrm>
            <a:off x="877888" y="739775"/>
            <a:ext cx="4913312" cy="3684588"/>
          </a:xfrm>
          <a:ln/>
        </p:spPr>
      </p:sp>
      <p:sp>
        <p:nvSpPr>
          <p:cNvPr id="1394690"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94691"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7" name="Rectangle 2"/>
          <p:cNvSpPr>
            <a:spLocks noGrp="1" noRot="1" noChangeAspect="1" noChangeArrowheads="1" noTextEdit="1"/>
          </p:cNvSpPr>
          <p:nvPr>
            <p:ph type="sldImg"/>
          </p:nvPr>
        </p:nvSpPr>
        <p:spPr>
          <a:xfrm>
            <a:off x="877888" y="739775"/>
            <a:ext cx="4913312" cy="3684588"/>
          </a:xfrm>
          <a:ln/>
        </p:spPr>
      </p:sp>
      <p:sp>
        <p:nvSpPr>
          <p:cNvPr id="1396738"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96739"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5" name="Rectangle 2"/>
          <p:cNvSpPr>
            <a:spLocks noGrp="1" noRot="1" noChangeAspect="1" noChangeArrowheads="1" noTextEdit="1"/>
          </p:cNvSpPr>
          <p:nvPr>
            <p:ph type="sldImg"/>
          </p:nvPr>
        </p:nvSpPr>
        <p:spPr>
          <a:xfrm>
            <a:off x="877888" y="739775"/>
            <a:ext cx="4913312" cy="3684588"/>
          </a:xfrm>
          <a:ln/>
        </p:spPr>
      </p:sp>
      <p:sp>
        <p:nvSpPr>
          <p:cNvPr id="1398786"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98787"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89" name="Rectangle 2"/>
          <p:cNvSpPr>
            <a:spLocks noGrp="1" noRot="1" noChangeAspect="1" noChangeArrowheads="1" noTextEdit="1"/>
          </p:cNvSpPr>
          <p:nvPr>
            <p:ph type="sldImg"/>
          </p:nvPr>
        </p:nvSpPr>
        <p:spPr>
          <a:ln/>
        </p:spPr>
      </p:sp>
      <p:sp>
        <p:nvSpPr>
          <p:cNvPr id="1369090" name="Rectangle 3"/>
          <p:cNvSpPr>
            <a:spLocks noGrp="1" noChangeArrowheads="1"/>
          </p:cNvSpPr>
          <p:nvPr>
            <p:ph type="body" idx="1"/>
          </p:nvPr>
        </p:nvSpPr>
        <p:spPr>
          <a:noFill/>
          <a:ln/>
        </p:spPr>
        <p:txBody>
          <a:bodyPr lIns="91437" tIns="45718" rIns="91437" bIns="45718"/>
          <a:lstStyle/>
          <a:p>
            <a:endParaRPr lang="en-GB" smtClean="0"/>
          </a:p>
        </p:txBody>
      </p:sp>
      <p:sp>
        <p:nvSpPr>
          <p:cNvPr id="1369091"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876300" y="739775"/>
            <a:ext cx="4913313" cy="3684588"/>
          </a:xfrm>
          <a:ln/>
        </p:spPr>
      </p:sp>
      <p:sp>
        <p:nvSpPr>
          <p:cNvPr id="45058" name="Rectangle 3"/>
          <p:cNvSpPr>
            <a:spLocks noGrp="1" noChangeArrowheads="1"/>
          </p:cNvSpPr>
          <p:nvPr>
            <p:ph type="body" idx="1"/>
          </p:nvPr>
        </p:nvSpPr>
        <p:spPr>
          <a:xfrm>
            <a:off x="666750" y="4670425"/>
            <a:ext cx="5329238" cy="4422775"/>
          </a:xfrm>
          <a:noFill/>
          <a:ln/>
        </p:spPr>
        <p:txBody>
          <a:bodyPr/>
          <a:lstStyle/>
          <a:p>
            <a:endParaRPr lang="en-US" smtClean="0"/>
          </a:p>
        </p:txBody>
      </p:sp>
      <p:sp>
        <p:nvSpPr>
          <p:cNvPr id="45059"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876300" y="739775"/>
            <a:ext cx="4913313" cy="3684588"/>
          </a:xfrm>
          <a:ln/>
        </p:spPr>
      </p:sp>
      <p:sp>
        <p:nvSpPr>
          <p:cNvPr id="47106" name="Rectangle 3"/>
          <p:cNvSpPr>
            <a:spLocks noGrp="1" noChangeArrowheads="1"/>
          </p:cNvSpPr>
          <p:nvPr>
            <p:ph type="body" idx="1"/>
          </p:nvPr>
        </p:nvSpPr>
        <p:spPr>
          <a:xfrm>
            <a:off x="666750" y="4670425"/>
            <a:ext cx="5329238" cy="4422775"/>
          </a:xfrm>
          <a:noFill/>
          <a:ln/>
        </p:spPr>
        <p:txBody>
          <a:bodyPr/>
          <a:lstStyle/>
          <a:p>
            <a:endParaRPr lang="en-US" smtClean="0"/>
          </a:p>
        </p:txBody>
      </p:sp>
      <p:sp>
        <p:nvSpPr>
          <p:cNvPr id="47107"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29" name="Rectangle 2"/>
          <p:cNvSpPr>
            <a:spLocks noGrp="1" noRot="1" noChangeAspect="1" noChangeArrowheads="1" noTextEdit="1"/>
          </p:cNvSpPr>
          <p:nvPr>
            <p:ph type="sldImg"/>
          </p:nvPr>
        </p:nvSpPr>
        <p:spPr>
          <a:xfrm>
            <a:off x="874713" y="738188"/>
            <a:ext cx="4913312" cy="3684587"/>
          </a:xfrm>
          <a:ln/>
        </p:spPr>
      </p:sp>
      <p:sp>
        <p:nvSpPr>
          <p:cNvPr id="1200130" name="Rectangle 3"/>
          <p:cNvSpPr>
            <a:spLocks noGrp="1" noChangeArrowheads="1"/>
          </p:cNvSpPr>
          <p:nvPr>
            <p:ph type="body" idx="1"/>
          </p:nvPr>
        </p:nvSpPr>
        <p:spPr>
          <a:noFill/>
          <a:ln/>
        </p:spPr>
        <p:txBody>
          <a:bodyPr lIns="91432" tIns="45716" rIns="91432" bIns="45716"/>
          <a:lstStyle/>
          <a:p>
            <a:endParaRPr lang="en-GB" smtClean="0"/>
          </a:p>
        </p:txBody>
      </p:sp>
      <p:sp>
        <p:nvSpPr>
          <p:cNvPr id="1200131"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5" name="Rectangle 2"/>
          <p:cNvSpPr>
            <a:spLocks noGrp="1" noRot="1" noChangeAspect="1" noChangeArrowheads="1" noTextEdit="1"/>
          </p:cNvSpPr>
          <p:nvPr>
            <p:ph type="sldImg"/>
          </p:nvPr>
        </p:nvSpPr>
        <p:spPr>
          <a:xfrm>
            <a:off x="877888" y="738188"/>
            <a:ext cx="4916487" cy="3687762"/>
          </a:xfrm>
          <a:ln/>
        </p:spPr>
      </p:sp>
      <p:sp>
        <p:nvSpPr>
          <p:cNvPr id="1204226" name="Rectangle 3"/>
          <p:cNvSpPr>
            <a:spLocks noGrp="1" noChangeArrowheads="1"/>
          </p:cNvSpPr>
          <p:nvPr>
            <p:ph type="body" idx="1"/>
          </p:nvPr>
        </p:nvSpPr>
        <p:spPr>
          <a:xfrm>
            <a:off x="666750" y="4672013"/>
            <a:ext cx="5329238" cy="4422775"/>
          </a:xfrm>
          <a:noFill/>
          <a:ln/>
        </p:spPr>
        <p:txBody>
          <a:bodyPr/>
          <a:lstStyle/>
          <a:p>
            <a:r>
              <a:rPr lang="en-GB" b="1" smtClean="0"/>
              <a:t>Sources:	</a:t>
            </a:r>
            <a:r>
              <a:rPr lang="en-GB" smtClean="0"/>
              <a:t>European Commission - DG Agriculture and Rural Development (Unit I.1)</a:t>
            </a:r>
          </a:p>
          <a:p>
            <a:r>
              <a:rPr lang="en-GB" smtClean="0"/>
              <a:t>		Eurostat</a:t>
            </a:r>
          </a:p>
          <a:p>
            <a:r>
              <a:rPr lang="en-GB" b="1" smtClean="0"/>
              <a:t>Updated:	2009</a:t>
            </a:r>
          </a:p>
          <a:p>
            <a:endParaRPr lang="en-GB" b="1" smtClean="0"/>
          </a:p>
          <a:p>
            <a:r>
              <a:rPr lang="en-GB" smtClean="0"/>
              <a:t>CAP expenditure and EU budget data are commitments appropriations for the year in the Financial Framework 2007-2013.</a:t>
            </a:r>
          </a:p>
          <a:p>
            <a:endParaRPr lang="en-GB" smtClean="0"/>
          </a:p>
          <a:p>
            <a:r>
              <a:rPr lang="en-US" smtClean="0"/>
              <a:t>And there are different forms of looking at CAP costs:</a:t>
            </a:r>
          </a:p>
          <a:p>
            <a:pPr>
              <a:buFontTx/>
              <a:buChar char="•"/>
            </a:pPr>
            <a:r>
              <a:rPr lang="en-US" smtClean="0"/>
              <a:t>Many argue that CAP is to costly, stating that it represents 44% of EU budget (graph on the left) (it was 52.8% in 2000). Where they forget that there are few policies which are exclusively paid by the EU budget (such as regional and cohesion funds). All the other policies are national policies. Because of this, evaluating the cost of the CAP by the share of EU budget is misleading.</a:t>
            </a:r>
          </a:p>
          <a:p>
            <a:pPr>
              <a:buFontTx/>
              <a:buChar char="•"/>
            </a:pPr>
            <a:r>
              <a:rPr lang="en-US" smtClean="0"/>
              <a:t>An alternative way of looking at the CAP cost is by the share on GDP compared with the share of the total public expenditure: the CAP represents 0.43% of the EU GDP, but all EU public expenditure represents 46.8% of the EU GDP (in blue). (2nd graph). </a:t>
            </a:r>
            <a:endParaRPr lang="en-GB" smtClean="0"/>
          </a:p>
        </p:txBody>
      </p:sp>
      <p:sp>
        <p:nvSpPr>
          <p:cNvPr id="1204227"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7" name="Rectangle 2"/>
          <p:cNvSpPr>
            <a:spLocks noGrp="1" noRot="1" noChangeAspect="1" noChangeArrowheads="1" noTextEdit="1"/>
          </p:cNvSpPr>
          <p:nvPr>
            <p:ph type="sldImg"/>
          </p:nvPr>
        </p:nvSpPr>
        <p:spPr>
          <a:xfrm>
            <a:off x="877888" y="739775"/>
            <a:ext cx="4913312" cy="3684588"/>
          </a:xfrm>
          <a:ln/>
        </p:spPr>
      </p:sp>
      <p:sp>
        <p:nvSpPr>
          <p:cNvPr id="1386498" name="Rectangle 3"/>
          <p:cNvSpPr>
            <a:spLocks noGrp="1" noChangeArrowheads="1"/>
          </p:cNvSpPr>
          <p:nvPr>
            <p:ph type="body" idx="1"/>
          </p:nvPr>
        </p:nvSpPr>
        <p:spPr>
          <a:xfrm>
            <a:off x="666750" y="4672013"/>
            <a:ext cx="5329238" cy="4421187"/>
          </a:xfrm>
          <a:noFill/>
          <a:ln/>
        </p:spPr>
        <p:txBody>
          <a:bodyPr/>
          <a:lstStyle/>
          <a:p>
            <a:pPr>
              <a:lnSpc>
                <a:spcPct val="90000"/>
              </a:lnSpc>
            </a:pPr>
            <a:r>
              <a:rPr lang="en-US" smtClean="0"/>
              <a:t>This graphic shows how the CAP has evolved through the evolution of the CAP expenditure.</a:t>
            </a:r>
          </a:p>
          <a:p>
            <a:pPr>
              <a:lnSpc>
                <a:spcPct val="90000"/>
              </a:lnSpc>
            </a:pPr>
            <a:endParaRPr lang="en-US" smtClean="0"/>
          </a:p>
          <a:p>
            <a:pPr>
              <a:lnSpc>
                <a:spcPct val="90000"/>
              </a:lnSpc>
            </a:pPr>
            <a:r>
              <a:rPr lang="en-US" smtClean="0"/>
              <a:t>In the 80s the expenditure was mainly due to price support through market mechanisms (intervention and export subsidies). </a:t>
            </a:r>
          </a:p>
          <a:p>
            <a:pPr>
              <a:lnSpc>
                <a:spcPct val="90000"/>
              </a:lnSpc>
            </a:pPr>
            <a:endParaRPr lang="en-US" smtClean="0"/>
          </a:p>
          <a:p>
            <a:pPr>
              <a:lnSpc>
                <a:spcPct val="90000"/>
              </a:lnSpc>
            </a:pPr>
            <a:r>
              <a:rPr lang="en-US" smtClean="0"/>
              <a:t>In the end of the 80s this expenditure in market mechanisms boosts due to the agricultural surpluses.</a:t>
            </a:r>
          </a:p>
          <a:p>
            <a:pPr>
              <a:lnSpc>
                <a:spcPct val="90000"/>
              </a:lnSpc>
            </a:pPr>
            <a:endParaRPr lang="en-US" smtClean="0"/>
          </a:p>
          <a:p>
            <a:pPr>
              <a:lnSpc>
                <a:spcPct val="90000"/>
              </a:lnSpc>
            </a:pPr>
            <a:r>
              <a:rPr lang="en-US" smtClean="0"/>
              <a:t>In 1992 there is the first big shift, due to the Mac Sharry reform. The market mechanisms (in red and yellow) are reduced and replaced by direct payments (in blue). These payments were paid per hectare or per animal. Thus price support is replaced by producer support. Finally, spending on Rural Development measures also increase (in purple).</a:t>
            </a:r>
          </a:p>
          <a:p>
            <a:pPr>
              <a:lnSpc>
                <a:spcPct val="90000"/>
              </a:lnSpc>
            </a:pPr>
            <a:endParaRPr lang="en-US" smtClean="0"/>
          </a:p>
          <a:p>
            <a:pPr>
              <a:lnSpc>
                <a:spcPct val="90000"/>
              </a:lnSpc>
            </a:pPr>
            <a:r>
              <a:rPr lang="en-US" smtClean="0"/>
              <a:t>In 2003, one can see the impacts of the 2003 reform, with direct payments shifting to decoupled payments (green). Payments are no longer paid per ha or per animal but paid in function of what the farmer received in a reference period. Spending in rural development also increases.</a:t>
            </a:r>
          </a:p>
          <a:p>
            <a:pPr>
              <a:lnSpc>
                <a:spcPct val="90000"/>
              </a:lnSpc>
            </a:pPr>
            <a:endParaRPr lang="en-US" smtClean="0"/>
          </a:p>
          <a:p>
            <a:pPr>
              <a:lnSpc>
                <a:spcPct val="90000"/>
              </a:lnSpc>
            </a:pPr>
            <a:r>
              <a:rPr lang="en-US" smtClean="0"/>
              <a:t>Spending as been stabilized and despite the successive enlargements, the overall spending as a share of the GDP has actually decreased in nominal terms: 0.5% of GDP in the 80s to 0.4% now (graphic line). </a:t>
            </a:r>
          </a:p>
          <a:p>
            <a:pPr>
              <a:lnSpc>
                <a:spcPct val="90000"/>
              </a:lnSpc>
            </a:pPr>
            <a:endParaRPr lang="en-US" smtClean="0"/>
          </a:p>
        </p:txBody>
      </p:sp>
      <p:sp>
        <p:nvSpPr>
          <p:cNvPr id="1386499" name="Segnaposto piè di pagina 3"/>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7" name="Rectangle 7"/>
          <p:cNvSpPr txBox="1">
            <a:spLocks noGrp="1" noChangeArrowheads="1"/>
          </p:cNvSpPr>
          <p:nvPr/>
        </p:nvSpPr>
        <p:spPr bwMode="auto">
          <a:xfrm>
            <a:off x="3773488" y="9339263"/>
            <a:ext cx="2887662" cy="492125"/>
          </a:xfrm>
          <a:prstGeom prst="rect">
            <a:avLst/>
          </a:prstGeom>
          <a:noFill/>
          <a:ln w="9525">
            <a:noFill/>
            <a:miter lim="800000"/>
            <a:headEnd/>
            <a:tailEnd/>
          </a:ln>
        </p:spPr>
        <p:txBody>
          <a:bodyPr anchor="b"/>
          <a:lstStyle/>
          <a:p>
            <a:pPr algn="r"/>
            <a:fld id="{1E01B7C5-137E-449D-975E-994D16412B65}" type="slidenum">
              <a:rPr lang="en-GB" sz="1200" b="0">
                <a:solidFill>
                  <a:schemeClr val="tx1"/>
                </a:solidFill>
                <a:latin typeface="Arial" charset="0"/>
                <a:ea typeface="ＭＳ Ｐゴシック"/>
                <a:cs typeface="ＭＳ Ｐゴシック"/>
              </a:rPr>
              <a:pPr algn="r"/>
              <a:t>17</a:t>
            </a:fld>
            <a:endParaRPr lang="en-GB" sz="1200" b="0">
              <a:solidFill>
                <a:schemeClr val="tx1"/>
              </a:solidFill>
              <a:latin typeface="Arial" charset="0"/>
              <a:ea typeface="ＭＳ Ｐゴシック"/>
              <a:cs typeface="ＭＳ Ｐゴシック"/>
            </a:endParaRPr>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a:noFill/>
          <a:ln/>
        </p:spPr>
        <p:txBody>
          <a:bodyPr/>
          <a:lstStyle/>
          <a:p>
            <a:endParaRPr lang="en-GB" smtClean="0"/>
          </a:p>
        </p:txBody>
      </p:sp>
      <p:sp>
        <p:nvSpPr>
          <p:cNvPr id="1207300" name="Segnaposto piè di pagina 4"/>
          <p:cNvSpPr>
            <a:spLocks noGrp="1"/>
          </p:cNvSpPr>
          <p:nvPr>
            <p:ph type="ftr" sz="quarter" idx="4"/>
          </p:nvPr>
        </p:nvSpPr>
        <p:spPr>
          <a:noFill/>
        </p:spPr>
        <p:txBody>
          <a:bodyPr/>
          <a:lstStyle/>
          <a:p>
            <a:r>
              <a:rPr lang="it-IT"/>
              <a:t>Franco Fabiani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7" name="Rectangle 3"/>
          <p:cNvSpPr txBox="1">
            <a:spLocks noGrp="1" noChangeArrowheads="1"/>
          </p:cNvSpPr>
          <p:nvPr/>
        </p:nvSpPr>
        <p:spPr bwMode="auto">
          <a:xfrm>
            <a:off x="3775075" y="0"/>
            <a:ext cx="2887663" cy="492125"/>
          </a:xfrm>
          <a:prstGeom prst="rect">
            <a:avLst/>
          </a:prstGeom>
          <a:noFill/>
          <a:ln w="9525">
            <a:noFill/>
            <a:miter lim="800000"/>
            <a:headEnd/>
            <a:tailEnd/>
          </a:ln>
        </p:spPr>
        <p:txBody>
          <a:bodyPr lIns="90187" tIns="45094" rIns="90187" bIns="45094"/>
          <a:lstStyle/>
          <a:p>
            <a:pPr algn="r" eaLnBrk="0" hangingPunct="0"/>
            <a:fld id="{FEF5466B-1F0B-4704-8787-63979E7DF5C4}" type="datetime1">
              <a:rPr lang="it-IT" sz="1200" b="0">
                <a:solidFill>
                  <a:schemeClr val="tx1"/>
                </a:solidFill>
                <a:latin typeface="Arial Unicode MS"/>
              </a:rPr>
              <a:pPr algn="r" eaLnBrk="0" hangingPunct="0"/>
              <a:t>03/09/2011</a:t>
            </a:fld>
            <a:endParaRPr lang="it-IT" sz="1200" b="0">
              <a:solidFill>
                <a:schemeClr val="tx1"/>
              </a:solidFill>
              <a:latin typeface="Arial Unicode MS"/>
            </a:endParaRPr>
          </a:p>
        </p:txBody>
      </p:sp>
      <p:sp>
        <p:nvSpPr>
          <p:cNvPr id="1212418" name="Rectangle 7"/>
          <p:cNvSpPr txBox="1">
            <a:spLocks noGrp="1" noChangeArrowheads="1"/>
          </p:cNvSpPr>
          <p:nvPr/>
        </p:nvSpPr>
        <p:spPr bwMode="auto">
          <a:xfrm>
            <a:off x="3775075" y="9340850"/>
            <a:ext cx="2887663" cy="492125"/>
          </a:xfrm>
          <a:prstGeom prst="rect">
            <a:avLst/>
          </a:prstGeom>
          <a:noFill/>
          <a:ln w="9525">
            <a:noFill/>
            <a:miter lim="800000"/>
            <a:headEnd/>
            <a:tailEnd/>
          </a:ln>
        </p:spPr>
        <p:txBody>
          <a:bodyPr lIns="90187" tIns="45094" rIns="90187" bIns="45094" anchor="b"/>
          <a:lstStyle/>
          <a:p>
            <a:pPr algn="r" eaLnBrk="0" hangingPunct="0"/>
            <a:fld id="{B4F36851-43BC-4C53-87F2-72E7F9E90BE0}" type="slidenum">
              <a:rPr lang="it-IT" sz="1200" b="0">
                <a:solidFill>
                  <a:schemeClr val="tx1"/>
                </a:solidFill>
                <a:latin typeface="Arial Unicode MS"/>
              </a:rPr>
              <a:pPr algn="r" eaLnBrk="0" hangingPunct="0"/>
              <a:t>21</a:t>
            </a:fld>
            <a:endParaRPr lang="it-IT" sz="1200" b="0">
              <a:solidFill>
                <a:schemeClr val="tx1"/>
              </a:solidFill>
              <a:latin typeface="Arial Unicode MS"/>
            </a:endParaRPr>
          </a:p>
        </p:txBody>
      </p:sp>
      <p:sp>
        <p:nvSpPr>
          <p:cNvPr id="1212419" name="Rectangle 2"/>
          <p:cNvSpPr>
            <a:spLocks noGrp="1" noRot="1" noChangeAspect="1" noChangeArrowheads="1" noTextEdit="1"/>
          </p:cNvSpPr>
          <p:nvPr>
            <p:ph type="sldImg"/>
          </p:nvPr>
        </p:nvSpPr>
        <p:spPr>
          <a:xfrm>
            <a:off x="874713" y="738188"/>
            <a:ext cx="4913312" cy="3686175"/>
          </a:xfrm>
          <a:ln/>
        </p:spPr>
      </p:sp>
      <p:sp>
        <p:nvSpPr>
          <p:cNvPr id="1212420" name="Rectangle 3"/>
          <p:cNvSpPr>
            <a:spLocks noGrp="1" noChangeArrowheads="1"/>
          </p:cNvSpPr>
          <p:nvPr>
            <p:ph type="body" idx="1"/>
          </p:nvPr>
        </p:nvSpPr>
        <p:spPr>
          <a:noFill/>
          <a:ln/>
        </p:spPr>
        <p:txBody>
          <a:bodyPr/>
          <a:lstStyle/>
          <a:p>
            <a:endParaRPr lang="it-IT" smtClean="0"/>
          </a:p>
        </p:txBody>
      </p:sp>
      <p:sp>
        <p:nvSpPr>
          <p:cNvPr id="1212421" name="Segnaposto piè di pagina 5"/>
          <p:cNvSpPr>
            <a:spLocks noGrp="1"/>
          </p:cNvSpPr>
          <p:nvPr>
            <p:ph type="ftr" sz="quarter" idx="4"/>
          </p:nvPr>
        </p:nvSpPr>
        <p:spPr>
          <a:noFill/>
        </p:spPr>
        <p:txBody>
          <a:bodyPr/>
          <a:lstStyle/>
          <a:p>
            <a:r>
              <a:rPr lang="it-IT"/>
              <a:t>Franco Fabiani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p:txBody>
          <a:bodyPr/>
          <a:lstStyle>
            <a:lvl1pPr>
              <a:defRPr/>
            </a:lvl1pPr>
          </a:lstStyle>
          <a:p>
            <a:pPr>
              <a:defRPr/>
            </a:pPr>
            <a:fld id="{4EF352DF-C225-4C97-8EDD-55AAB0EF9F1B}" type="slidenum">
              <a:rPr lang="it-IT"/>
              <a:pPr>
                <a:defRPr/>
              </a:pPr>
              <a:t>‹N›</a:t>
            </a:fld>
            <a:endParaRPr lang="it-IT"/>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p:txBody>
          <a:bodyPr/>
          <a:lstStyle>
            <a:lvl1pPr>
              <a:defRPr/>
            </a:lvl1pPr>
          </a:lstStyle>
          <a:p>
            <a:pPr>
              <a:defRPr/>
            </a:pPr>
            <a:fld id="{2E160EE4-A5F8-4AE2-B71D-587B5FA1B72A}" type="slidenum">
              <a:rPr lang="it-IT"/>
              <a:pPr>
                <a:defRPr/>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244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p:txBody>
          <a:bodyPr/>
          <a:lstStyle>
            <a:lvl1pPr>
              <a:defRPr/>
            </a:lvl1pPr>
          </a:lstStyle>
          <a:p>
            <a:pPr>
              <a:defRPr/>
            </a:pPr>
            <a:fld id="{98890925-410A-4885-94EA-AD79644102F1}" type="slidenum">
              <a:rPr lang="it-IT"/>
              <a:pPr>
                <a:defRPr/>
              </a:pPr>
              <a:t>‹N›</a:t>
            </a:fld>
            <a:endParaRPr lang="it-IT"/>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p:txBody>
          <a:bodyPr/>
          <a:lstStyle>
            <a:lvl1pPr>
              <a:defRPr/>
            </a:lvl1pPr>
          </a:lstStyle>
          <a:p>
            <a:pPr>
              <a:defRPr/>
            </a:pPr>
            <a:fld id="{C091E361-FBC9-4B90-8890-5E225746D1CC}" type="slidenum">
              <a:rPr lang="it-IT"/>
              <a:pPr>
                <a:defRPr/>
              </a:pPr>
              <a:t>‹N›</a:t>
            </a:fld>
            <a:endParaRPr lang="it-IT"/>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p:txBody>
          <a:bodyPr/>
          <a:lstStyle>
            <a:lvl1pPr>
              <a:defRPr/>
            </a:lvl1pPr>
          </a:lstStyle>
          <a:p>
            <a:pPr>
              <a:defRPr/>
            </a:pPr>
            <a:fld id="{42335DDB-E765-4CE1-92D2-FA4EF6014A02}" type="slidenum">
              <a:rPr lang="it-IT"/>
              <a:pPr>
                <a:defRPr/>
              </a:pPr>
              <a:t>‹N›</a:t>
            </a:fld>
            <a:endParaRPr lang="it-IT"/>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1815C0A1-09AE-48E2-9BBC-97456CA5F7D8}" type="slidenum">
              <a:rPr lang="it-IT"/>
              <a:pPr>
                <a:defRPr/>
              </a:pPr>
              <a:t>‹N›</a:t>
            </a:fld>
            <a:endParaRPr lang="it-IT"/>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p:txBody>
          <a:bodyPr/>
          <a:lstStyle>
            <a:lvl1pPr>
              <a:defRPr/>
            </a:lvl1pPr>
          </a:lstStyle>
          <a:p>
            <a:pPr>
              <a:defRPr/>
            </a:pPr>
            <a:fld id="{15C3637F-466C-4AB0-9AA6-80410E79844D}" type="slidenum">
              <a:rPr lang="it-IT"/>
              <a:pPr>
                <a:defRPr/>
              </a:pPr>
              <a:t>‹N›</a:t>
            </a:fld>
            <a:endParaRPr lang="it-IT"/>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p:txBody>
          <a:bodyPr/>
          <a:lstStyle>
            <a:lvl1pPr>
              <a:defRPr/>
            </a:lvl1pPr>
          </a:lstStyle>
          <a:p>
            <a:pPr>
              <a:defRPr/>
            </a:pPr>
            <a:fld id="{08B8B18F-F6AE-4755-AC3D-F48DAA482C9F}" type="slidenum">
              <a:rPr lang="it-IT"/>
              <a:pPr>
                <a:defRPr/>
              </a:pPr>
              <a:t>‹N›</a:t>
            </a:fld>
            <a:endParaRPr lang="it-IT"/>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p:txBody>
          <a:bodyPr/>
          <a:lstStyle>
            <a:lvl1pPr>
              <a:defRPr/>
            </a:lvl1pPr>
          </a:lstStyle>
          <a:p>
            <a:pPr>
              <a:defRPr/>
            </a:pPr>
            <a:fld id="{FFAA50CC-1C0E-4C6C-9481-BACF04A766EE}" type="slidenum">
              <a:rPr lang="it-IT"/>
              <a:pPr>
                <a:defRPr/>
              </a:pPr>
              <a:t>‹N›</a:t>
            </a:fld>
            <a:endParaRPr lang="it-IT"/>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381000"/>
            <a:ext cx="20955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381000"/>
            <a:ext cx="6134100"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p:txBody>
          <a:bodyPr/>
          <a:lstStyle>
            <a:lvl1pPr>
              <a:defRPr/>
            </a:lvl1pPr>
          </a:lstStyle>
          <a:p>
            <a:pPr>
              <a:defRPr/>
            </a:pPr>
            <a:fld id="{E519A8F4-4165-4EDD-844B-30D38BA53125}" type="slidenum">
              <a:rPr lang="it-IT"/>
              <a:pPr>
                <a:defRPr/>
              </a:pPr>
              <a:t>‹N›</a:t>
            </a:fld>
            <a:endParaRPr lang="it-IT"/>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7543800" cy="762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295400"/>
            <a:ext cx="8382000" cy="5105400"/>
          </a:xfrm>
        </p:spPr>
        <p:txBody>
          <a:bodyPr/>
          <a:lstStyle/>
          <a:p>
            <a:pPr lvl="0"/>
            <a:endParaRPr lang="it-IT" noProof="0"/>
          </a:p>
        </p:txBody>
      </p:sp>
      <p:sp>
        <p:nvSpPr>
          <p:cNvPr id="4" name="Segnaposto numero diapositiva 3"/>
          <p:cNvSpPr>
            <a:spLocks noGrp="1"/>
          </p:cNvSpPr>
          <p:nvPr>
            <p:ph type="sldNum" sz="quarter" idx="10"/>
          </p:nvPr>
        </p:nvSpPr>
        <p:spPr/>
        <p:txBody>
          <a:bodyPr/>
          <a:lstStyle>
            <a:lvl1pPr>
              <a:defRPr/>
            </a:lvl1pPr>
          </a:lstStyle>
          <a:p>
            <a:pPr>
              <a:defRPr/>
            </a:pPr>
            <a:fld id="{F7D6E9EE-916A-48A1-9A6B-636E66F80C86}" type="slidenum">
              <a:rPr lang="it-IT"/>
              <a:pPr>
                <a:defRPr/>
              </a:pPr>
              <a:t>‹N›</a:t>
            </a:fld>
            <a:endParaRPr lang="it-IT"/>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3" name="Rectangle 10"/>
          <p:cNvSpPr>
            <a:spLocks noChangeArrowheads="1"/>
          </p:cNvSpPr>
          <p:nvPr/>
        </p:nvSpPr>
        <p:spPr bwMode="auto">
          <a:xfrm>
            <a:off x="762000" y="3200400"/>
            <a:ext cx="2743200" cy="2895600"/>
          </a:xfrm>
          <a:prstGeom prst="rect">
            <a:avLst/>
          </a:prstGeom>
          <a:noFill/>
          <a:ln w="9525">
            <a:noFill/>
            <a:miter lim="800000"/>
            <a:headEnd/>
            <a:tailEnd/>
          </a:ln>
          <a:effectLst/>
        </p:spPr>
        <p:txBody>
          <a:bodyPr wrap="none" anchor="ctr"/>
          <a:lstStyle/>
          <a:p>
            <a:pPr>
              <a:defRPr/>
            </a:pPr>
            <a:endParaRPr lang="it-IT" sz="1800" b="0">
              <a:solidFill>
                <a:schemeClr val="tx1"/>
              </a:solidFill>
              <a:latin typeface="Arial" charset="0"/>
            </a:endParaRPr>
          </a:p>
        </p:txBody>
      </p:sp>
      <p:sp>
        <p:nvSpPr>
          <p:cNvPr id="4" name="Rectangle 23"/>
          <p:cNvSpPr>
            <a:spLocks noChangeArrowheads="1"/>
          </p:cNvSpPr>
          <p:nvPr/>
        </p:nvSpPr>
        <p:spPr bwMode="gray">
          <a:xfrm>
            <a:off x="1219200" y="1143000"/>
            <a:ext cx="7893050" cy="74613"/>
          </a:xfrm>
          <a:prstGeom prst="rect">
            <a:avLst/>
          </a:prstGeom>
          <a:gradFill rotWithShape="0">
            <a:gsLst>
              <a:gs pos="0">
                <a:srgbClr val="292929">
                  <a:alpha val="77000"/>
                </a:srgbClr>
              </a:gs>
              <a:gs pos="100000">
                <a:srgbClr val="CC6600"/>
              </a:gs>
            </a:gsLst>
            <a:lin ang="0" scaled="1"/>
          </a:gradFill>
          <a:ln w="9525">
            <a:noFill/>
            <a:miter lim="800000"/>
            <a:headEnd/>
            <a:tailEnd/>
          </a:ln>
          <a:effectLst/>
        </p:spPr>
        <p:txBody>
          <a:bodyPr wrap="none" anchor="ctr"/>
          <a:lstStyle/>
          <a:p>
            <a:pPr>
              <a:defRPr/>
            </a:pPr>
            <a:endParaRPr kumimoji="1" lang="en-GB" sz="2400" b="0">
              <a:solidFill>
                <a:schemeClr val="tx1"/>
              </a:solidFill>
              <a:latin typeface="Tahoma" charset="0"/>
            </a:endParaRPr>
          </a:p>
        </p:txBody>
      </p:sp>
      <p:pic>
        <p:nvPicPr>
          <p:cNvPr id="5" name="Picture 6" descr="logofac"/>
          <p:cNvPicPr>
            <a:picLocks noChangeAspect="1" noChangeArrowheads="1"/>
          </p:cNvPicPr>
          <p:nvPr/>
        </p:nvPicPr>
        <p:blipFill>
          <a:blip r:embed="rId2" cstate="print"/>
          <a:srcRect/>
          <a:stretch>
            <a:fillRect/>
          </a:stretch>
        </p:blipFill>
        <p:spPr bwMode="auto">
          <a:xfrm>
            <a:off x="0" y="0"/>
            <a:ext cx="803275" cy="642938"/>
          </a:xfrm>
          <a:prstGeom prst="rect">
            <a:avLst/>
          </a:prstGeom>
          <a:noFill/>
          <a:ln w="9525">
            <a:noFill/>
            <a:miter lim="800000"/>
            <a:headEnd/>
            <a:tailEnd/>
          </a:ln>
        </p:spPr>
      </p:pic>
      <p:sp>
        <p:nvSpPr>
          <p:cNvPr id="28681" name="Rectangle 9"/>
          <p:cNvSpPr>
            <a:spLocks noGrp="1" noChangeArrowheads="1"/>
          </p:cNvSpPr>
          <p:nvPr>
            <p:ph type="ctrTitle" sz="quarter"/>
          </p:nvPr>
        </p:nvSpPr>
        <p:spPr>
          <a:xfrm>
            <a:off x="381000" y="1854200"/>
            <a:ext cx="8229600" cy="1143000"/>
          </a:xfrm>
        </p:spPr>
        <p:txBody>
          <a:bodyPr anchor="ctr"/>
          <a:lstStyle>
            <a:lvl1pPr>
              <a:defRPr sz="3200"/>
            </a:lvl1pPr>
          </a:lstStyle>
          <a:p>
            <a:r>
              <a:rPr lang="it-IT"/>
              <a:t>Fare clic per modificare lo stile del titolo dello schema</a:t>
            </a:r>
          </a:p>
        </p:txBody>
      </p:sp>
      <p:sp>
        <p:nvSpPr>
          <p:cNvPr id="6" name="Rectangle 2"/>
          <p:cNvSpPr>
            <a:spLocks noGrp="1" noChangeArrowheads="1"/>
          </p:cNvSpPr>
          <p:nvPr>
            <p:ph type="dt" sz="half" idx="10"/>
          </p:nvPr>
        </p:nvSpPr>
        <p:spPr bwMode="auto">
          <a:xfrm>
            <a:off x="228600" y="6453188"/>
            <a:ext cx="1966913" cy="29051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lnSpc>
                <a:spcPct val="100000"/>
              </a:lnSpc>
              <a:defRPr sz="1800" b="0" u="none">
                <a:solidFill>
                  <a:srgbClr val="5E574E"/>
                </a:solidFill>
                <a:latin typeface="+mn-lt"/>
              </a:defRPr>
            </a:lvl1pPr>
          </a:lstStyle>
          <a:p>
            <a:pPr>
              <a:defRPr/>
            </a:pPr>
            <a:endParaRPr lang="it-IT"/>
          </a:p>
        </p:txBody>
      </p:sp>
      <p:sp>
        <p:nvSpPr>
          <p:cNvPr id="7" name="Rectangle 42"/>
          <p:cNvSpPr>
            <a:spLocks noGrp="1" noChangeArrowheads="1"/>
          </p:cNvSpPr>
          <p:nvPr>
            <p:ph type="sldNum" sz="quarter" idx="11"/>
          </p:nvPr>
        </p:nvSpPr>
        <p:spPr/>
        <p:txBody>
          <a:bodyPr/>
          <a:lstStyle>
            <a:lvl1pPr>
              <a:defRPr/>
            </a:lvl1pPr>
          </a:lstStyle>
          <a:p>
            <a:pPr>
              <a:defRPr/>
            </a:pPr>
            <a:fld id="{DD82F8BA-33F9-472C-BA32-8CF7AFC54F4E}" type="slidenum">
              <a:rPr lang="it-IT"/>
              <a:pPr>
                <a:defRPr/>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3D5449B7-5BD5-4E7B-8D7E-F1B9C9421D6E}" type="slidenum">
              <a:rPr lang="it-IT"/>
              <a:pPr>
                <a:defRPr/>
              </a:pPr>
              <a:t>‹N›</a:t>
            </a:fld>
            <a:endParaRPr lang="it-IT"/>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7543800" cy="762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295400"/>
            <a:ext cx="8382000" cy="5105400"/>
          </a:xfrm>
        </p:spPr>
        <p:txBody>
          <a:bodyPr/>
          <a:lstStyle/>
          <a:p>
            <a:pPr lvl="0"/>
            <a:endParaRPr lang="it-IT" noProof="0"/>
          </a:p>
        </p:txBody>
      </p:sp>
      <p:sp>
        <p:nvSpPr>
          <p:cNvPr id="4" name="Segnaposto numero diapositiva 3"/>
          <p:cNvSpPr>
            <a:spLocks noGrp="1"/>
          </p:cNvSpPr>
          <p:nvPr>
            <p:ph type="sldNum" sz="quarter" idx="10"/>
          </p:nvPr>
        </p:nvSpPr>
        <p:spPr/>
        <p:txBody>
          <a:bodyPr/>
          <a:lstStyle>
            <a:lvl1pPr>
              <a:defRPr/>
            </a:lvl1pPr>
          </a:lstStyle>
          <a:p>
            <a:pPr>
              <a:defRPr/>
            </a:pPr>
            <a:fld id="{1090ED3C-CB19-498E-BE46-E149FB086FD5}" type="slidenum">
              <a:rPr lang="it-IT"/>
              <a:pPr>
                <a:defRPr/>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7543800" cy="762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295400"/>
            <a:ext cx="8382000" cy="5105400"/>
          </a:xfrm>
        </p:spPr>
        <p:txBody>
          <a:bodyPr/>
          <a:lstStyle/>
          <a:p>
            <a:pPr lvl="0"/>
            <a:endParaRPr lang="it-IT" noProof="0"/>
          </a:p>
        </p:txBody>
      </p:sp>
      <p:sp>
        <p:nvSpPr>
          <p:cNvPr id="4" name="Segnaposto numero diapositiva 3"/>
          <p:cNvSpPr>
            <a:spLocks noGrp="1"/>
          </p:cNvSpPr>
          <p:nvPr>
            <p:ph type="sldNum" sz="quarter" idx="10"/>
          </p:nvPr>
        </p:nvSpPr>
        <p:spPr/>
        <p:txBody>
          <a:bodyPr/>
          <a:lstStyle>
            <a:lvl1pPr>
              <a:defRPr/>
            </a:lvl1pPr>
          </a:lstStyle>
          <a:p>
            <a:pPr>
              <a:defRPr/>
            </a:pPr>
            <a:fld id="{F7D6E9EE-916A-48A1-9A6B-636E66F80C86}" type="slidenum">
              <a:rPr lang="it-IT"/>
              <a:pPr>
                <a:defRPr/>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a:lvl1pPr>
          </a:lstStyle>
          <a:p>
            <a:pPr>
              <a:defRPr/>
            </a:pPr>
            <a:endParaRPr lang="it-IT"/>
          </a:p>
        </p:txBody>
      </p:sp>
      <p:sp>
        <p:nvSpPr>
          <p:cNvPr id="3" name="Rectangle 4"/>
          <p:cNvSpPr>
            <a:spLocks noGrp="1" noChangeArrowheads="1"/>
          </p:cNvSpPr>
          <p:nvPr>
            <p:ph type="sldNum" sz="quarter" idx="11"/>
          </p:nvPr>
        </p:nvSpPr>
        <p:spPr/>
        <p:txBody>
          <a:bodyPr/>
          <a:lstStyle>
            <a:lvl1pPr>
              <a:defRPr/>
            </a:lvl1pPr>
          </a:lstStyle>
          <a:p>
            <a:pPr>
              <a:defRPr/>
            </a:pPr>
            <a:fld id="{F7CD13C3-3E98-45C6-822F-265D80D36C32}" type="slidenum">
              <a:rPr lang="it-IT"/>
              <a:pPr>
                <a:defRPr/>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7543800" cy="762000"/>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295400"/>
            <a:ext cx="8382000" cy="5105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pPr>
              <a:defRPr/>
            </a:pPr>
            <a:endParaRPr lang="it-IT"/>
          </a:p>
        </p:txBody>
      </p:sp>
      <p:sp>
        <p:nvSpPr>
          <p:cNvPr id="5" name="Segnaposto numero diapositiva 4"/>
          <p:cNvSpPr>
            <a:spLocks noGrp="1"/>
          </p:cNvSpPr>
          <p:nvPr>
            <p:ph type="sldNum" sz="quarter" idx="11"/>
          </p:nvPr>
        </p:nvSpPr>
        <p:spPr/>
        <p:txBody>
          <a:bodyPr/>
          <a:lstStyle>
            <a:lvl1pPr>
              <a:defRPr/>
            </a:lvl1pPr>
          </a:lstStyle>
          <a:p>
            <a:pPr>
              <a:defRPr/>
            </a:pPr>
            <a:fld id="{9A2A4CA0-66A6-4182-A060-0AEC72F0F96E}" type="slidenum">
              <a:rPr lang="it-IT"/>
              <a:pPr>
                <a:defRPr/>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sz="quarter" idx="10"/>
          </p:nvPr>
        </p:nvSpPr>
        <p:spPr/>
        <p:txBody>
          <a:bodyPr/>
          <a:lstStyle>
            <a:lvl1pPr>
              <a:defRPr/>
            </a:lvl1pPr>
          </a:lstStyle>
          <a:p>
            <a:pPr>
              <a:defRPr/>
            </a:pPr>
            <a:fld id="{E2A49A8E-7A87-41AD-BE5F-7D0656CFE424}" type="slidenum">
              <a:rPr lang="it-IT"/>
              <a:pPr>
                <a:defRPr/>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p:txBody>
          <a:bodyPr/>
          <a:lstStyle>
            <a:lvl1pPr>
              <a:defRPr/>
            </a:lvl1pPr>
          </a:lstStyle>
          <a:p>
            <a:pPr>
              <a:defRPr/>
            </a:pPr>
            <a:fld id="{EE59CFE4-001D-40D7-B709-50C47CC7DB57}" type="slidenum">
              <a:rPr lang="it-IT"/>
              <a:pPr>
                <a:defRPr/>
              </a:pPr>
              <a:t>‹N›</a:t>
            </a:fld>
            <a:endParaRPr lang="it-IT"/>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C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954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653" name="Rectangle 5"/>
          <p:cNvSpPr>
            <a:spLocks noGrp="1" noChangeArrowheads="1"/>
          </p:cNvSpPr>
          <p:nvPr>
            <p:ph type="sldNum" sz="quarter" idx="4"/>
          </p:nvPr>
        </p:nvSpPr>
        <p:spPr bwMode="auto">
          <a:xfrm>
            <a:off x="8459788" y="6453188"/>
            <a:ext cx="5778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800" b="0" u="none">
                <a:solidFill>
                  <a:schemeClr val="tx1"/>
                </a:solidFill>
                <a:latin typeface="+mn-lt"/>
              </a:defRPr>
            </a:lvl1pPr>
          </a:lstStyle>
          <a:p>
            <a:pPr>
              <a:defRPr/>
            </a:pPr>
            <a:fld id="{6C5EE1BE-C1F9-4A15-B3D0-61167695AB36}" type="slidenum">
              <a:rPr lang="it-IT"/>
              <a:pPr>
                <a:defRPr/>
              </a:pPr>
              <a:t>‹N›</a:t>
            </a:fld>
            <a:endParaRPr lang="it-IT"/>
          </a:p>
        </p:txBody>
      </p:sp>
      <p:sp>
        <p:nvSpPr>
          <p:cNvPr id="27690" name="Rectangle 42"/>
          <p:cNvSpPr>
            <a:spLocks noGrp="1" noChangeArrowheads="1"/>
          </p:cNvSpPr>
          <p:nvPr>
            <p:ph type="title"/>
          </p:nvPr>
        </p:nvSpPr>
        <p:spPr bwMode="auto">
          <a:xfrm>
            <a:off x="1219200" y="381000"/>
            <a:ext cx="7543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27693" name="Rectangle 45"/>
          <p:cNvSpPr>
            <a:spLocks noChangeArrowheads="1"/>
          </p:cNvSpPr>
          <p:nvPr/>
        </p:nvSpPr>
        <p:spPr bwMode="auto">
          <a:xfrm>
            <a:off x="3876675" y="2752725"/>
            <a:ext cx="9144000" cy="0"/>
          </a:xfrm>
          <a:prstGeom prst="rect">
            <a:avLst/>
          </a:prstGeom>
          <a:noFill/>
          <a:ln w="9525">
            <a:noFill/>
            <a:miter lim="800000"/>
            <a:headEnd/>
            <a:tailEnd/>
          </a:ln>
          <a:effectLst/>
        </p:spPr>
        <p:txBody>
          <a:bodyPr>
            <a:spAutoFit/>
          </a:bodyPr>
          <a:lstStyle/>
          <a:p>
            <a:pPr>
              <a:defRPr/>
            </a:pPr>
            <a:endParaRPr lang="it-IT" sz="1800" b="0">
              <a:solidFill>
                <a:schemeClr val="tx1"/>
              </a:solidFill>
              <a:latin typeface="Arial" charset="0"/>
            </a:endParaRPr>
          </a:p>
        </p:txBody>
      </p:sp>
      <p:sp>
        <p:nvSpPr>
          <p:cNvPr id="27699" name="Rectangle 51"/>
          <p:cNvSpPr>
            <a:spLocks noChangeArrowheads="1"/>
          </p:cNvSpPr>
          <p:nvPr/>
        </p:nvSpPr>
        <p:spPr bwMode="gray">
          <a:xfrm>
            <a:off x="1219200" y="1143000"/>
            <a:ext cx="7893050" cy="74613"/>
          </a:xfrm>
          <a:prstGeom prst="rect">
            <a:avLst/>
          </a:prstGeom>
          <a:gradFill rotWithShape="0">
            <a:gsLst>
              <a:gs pos="0">
                <a:srgbClr val="292929">
                  <a:alpha val="77000"/>
                </a:srgbClr>
              </a:gs>
              <a:gs pos="100000">
                <a:srgbClr val="CC6600"/>
              </a:gs>
            </a:gsLst>
            <a:lin ang="0" scaled="1"/>
          </a:gradFill>
          <a:ln w="9525">
            <a:noFill/>
            <a:miter lim="800000"/>
            <a:headEnd/>
            <a:tailEnd/>
          </a:ln>
          <a:effectLst/>
        </p:spPr>
        <p:txBody>
          <a:bodyPr wrap="none" anchor="ctr"/>
          <a:lstStyle/>
          <a:p>
            <a:pPr>
              <a:defRPr/>
            </a:pPr>
            <a:endParaRPr kumimoji="1" lang="en-GB" sz="2400" b="0">
              <a:solidFill>
                <a:schemeClr val="tx1"/>
              </a:solidFill>
              <a:latin typeface="Tahoma" charset="0"/>
            </a:endParaRPr>
          </a:p>
        </p:txBody>
      </p:sp>
      <p:sp>
        <p:nvSpPr>
          <p:cNvPr id="27700" name="Rectangle 52"/>
          <p:cNvSpPr>
            <a:spLocks noChangeArrowheads="1"/>
          </p:cNvSpPr>
          <p:nvPr/>
        </p:nvSpPr>
        <p:spPr bwMode="auto">
          <a:xfrm>
            <a:off x="107950" y="6453188"/>
            <a:ext cx="2232025" cy="285750"/>
          </a:xfrm>
          <a:prstGeom prst="rect">
            <a:avLst/>
          </a:prstGeom>
          <a:noFill/>
          <a:ln w="9525">
            <a:noFill/>
            <a:miter lim="800000"/>
            <a:headEnd/>
            <a:tailEnd/>
          </a:ln>
        </p:spPr>
        <p:txBody>
          <a:bodyPr anchor="b"/>
          <a:lstStyle/>
          <a:p>
            <a:pPr>
              <a:defRPr/>
            </a:pPr>
            <a:r>
              <a:rPr lang="it-IT" sz="1800" b="0">
                <a:solidFill>
                  <a:schemeClr val="tx1"/>
                </a:solidFill>
                <a:latin typeface="Arial Unicode MS" pitchFamily="34" charset="-128"/>
              </a:rPr>
              <a:t>A. Frascarelli</a:t>
            </a:r>
          </a:p>
        </p:txBody>
      </p:sp>
      <p:pic>
        <p:nvPicPr>
          <p:cNvPr id="1032" name="Picture 6" descr="logofac"/>
          <p:cNvPicPr>
            <a:picLocks noChangeAspect="1" noChangeArrowheads="1"/>
          </p:cNvPicPr>
          <p:nvPr/>
        </p:nvPicPr>
        <p:blipFill>
          <a:blip r:embed="rId7" cstate="print"/>
          <a:srcRect/>
          <a:stretch>
            <a:fillRect/>
          </a:stretch>
        </p:blipFill>
        <p:spPr bwMode="auto">
          <a:xfrm>
            <a:off x="0" y="0"/>
            <a:ext cx="755650" cy="60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Lst>
  <p:transition>
    <p:random/>
  </p:transition>
  <p:hf sldNum="0" hdr="0" ftr="0" dt="0"/>
  <p:txStyles>
    <p:titleStyle>
      <a:lvl1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2pPr>
      <a:lvl3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3pPr>
      <a:lvl4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4pPr>
      <a:lvl5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5pPr>
      <a:lvl6pPr marL="457200"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6pPr>
      <a:lvl7pPr marL="914400"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7pPr>
      <a:lvl8pPr marL="1371600"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8pPr>
      <a:lvl9pPr marL="1828800"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000">
          <a:solidFill>
            <a:srgbClr val="006600"/>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000">
          <a:solidFill>
            <a:schemeClr val="tx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400" i="1">
          <a:solidFill>
            <a:srgbClr val="4C0026"/>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s"/>
        <a:defRPr sz="1600">
          <a:solidFill>
            <a:srgbClr val="000058"/>
          </a:solidFill>
          <a:latin typeface="+mn-lt"/>
        </a:defRPr>
      </a:lvl4pPr>
      <a:lvl5pPr marL="2057400" indent="-228600" algn="r" rtl="0" eaLnBrk="0" fontAlgn="base" hangingPunct="0">
        <a:spcBef>
          <a:spcPct val="20000"/>
        </a:spcBef>
        <a:spcAft>
          <a:spcPct val="0"/>
        </a:spcAft>
        <a:buClr>
          <a:schemeClr val="accent2"/>
        </a:buClr>
        <a:buChar char="–"/>
        <a:defRPr kumimoji="1" sz="1600" i="1">
          <a:solidFill>
            <a:schemeClr val="tx1"/>
          </a:solidFill>
          <a:latin typeface="+mn-lt"/>
        </a:defRPr>
      </a:lvl5pPr>
      <a:lvl6pPr marL="2514600" indent="-228600" algn="r" rtl="0" eaLnBrk="0" fontAlgn="base" hangingPunct="0">
        <a:spcBef>
          <a:spcPct val="20000"/>
        </a:spcBef>
        <a:spcAft>
          <a:spcPct val="0"/>
        </a:spcAft>
        <a:buClr>
          <a:schemeClr val="accent2"/>
        </a:buClr>
        <a:buChar char="–"/>
        <a:defRPr kumimoji="1" sz="1600" i="1">
          <a:solidFill>
            <a:schemeClr val="tx1"/>
          </a:solidFill>
          <a:latin typeface="+mn-lt"/>
        </a:defRPr>
      </a:lvl6pPr>
      <a:lvl7pPr marL="2971800" indent="-228600" algn="r" rtl="0" eaLnBrk="0" fontAlgn="base" hangingPunct="0">
        <a:spcBef>
          <a:spcPct val="20000"/>
        </a:spcBef>
        <a:spcAft>
          <a:spcPct val="0"/>
        </a:spcAft>
        <a:buClr>
          <a:schemeClr val="accent2"/>
        </a:buClr>
        <a:buChar char="–"/>
        <a:defRPr kumimoji="1" sz="1600" i="1">
          <a:solidFill>
            <a:schemeClr val="tx1"/>
          </a:solidFill>
          <a:latin typeface="+mn-lt"/>
        </a:defRPr>
      </a:lvl7pPr>
      <a:lvl8pPr marL="3429000" indent="-228600" algn="r" rtl="0" eaLnBrk="0" fontAlgn="base" hangingPunct="0">
        <a:spcBef>
          <a:spcPct val="20000"/>
        </a:spcBef>
        <a:spcAft>
          <a:spcPct val="0"/>
        </a:spcAft>
        <a:buClr>
          <a:schemeClr val="accent2"/>
        </a:buClr>
        <a:buChar char="–"/>
        <a:defRPr kumimoji="1" sz="1600" i="1">
          <a:solidFill>
            <a:schemeClr val="tx1"/>
          </a:solidFill>
          <a:latin typeface="+mn-lt"/>
        </a:defRPr>
      </a:lvl8pPr>
      <a:lvl9pPr marL="3886200" indent="-228600" algn="r" rtl="0" eaLnBrk="0" fontAlgn="base" hangingPunct="0">
        <a:spcBef>
          <a:spcPct val="20000"/>
        </a:spcBef>
        <a:spcAft>
          <a:spcPct val="0"/>
        </a:spcAft>
        <a:buClr>
          <a:schemeClr val="accent2"/>
        </a:buClr>
        <a:buChar char="–"/>
        <a:defRPr kumimoji="1" sz="1600" i="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C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457200" y="12954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57411" name="Rectangle 3"/>
          <p:cNvSpPr>
            <a:spLocks noGrp="1" noChangeArrowheads="1"/>
          </p:cNvSpPr>
          <p:nvPr>
            <p:ph type="ftr" sz="quarter" idx="3"/>
          </p:nvPr>
        </p:nvSpPr>
        <p:spPr bwMode="auto">
          <a:xfrm>
            <a:off x="76200" y="6496050"/>
            <a:ext cx="1219200" cy="2857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lnSpc>
                <a:spcPct val="100000"/>
              </a:lnSpc>
              <a:spcBef>
                <a:spcPct val="50000"/>
              </a:spcBef>
              <a:defRPr sz="1400" b="0">
                <a:solidFill>
                  <a:schemeClr val="bg2"/>
                </a:solidFill>
                <a:effectLst/>
                <a:latin typeface="+mn-lt"/>
              </a:defRPr>
            </a:lvl1pPr>
          </a:lstStyle>
          <a:p>
            <a:pPr>
              <a:defRPr/>
            </a:pPr>
            <a:endParaRPr lang="it-IT"/>
          </a:p>
        </p:txBody>
      </p:sp>
      <p:sp>
        <p:nvSpPr>
          <p:cNvPr id="657412" name="Rectangle 4"/>
          <p:cNvSpPr>
            <a:spLocks noGrp="1" noChangeArrowheads="1"/>
          </p:cNvSpPr>
          <p:nvPr>
            <p:ph type="sldNum" sz="quarter" idx="4"/>
          </p:nvPr>
        </p:nvSpPr>
        <p:spPr bwMode="auto">
          <a:xfrm>
            <a:off x="7924800" y="6477000"/>
            <a:ext cx="1143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50000"/>
              </a:spcBef>
              <a:defRPr sz="1400" b="0">
                <a:solidFill>
                  <a:schemeClr val="bg2"/>
                </a:solidFill>
                <a:effectLst/>
                <a:latin typeface="+mn-lt"/>
              </a:defRPr>
            </a:lvl1pPr>
          </a:lstStyle>
          <a:p>
            <a:pPr>
              <a:defRPr/>
            </a:pPr>
            <a:fld id="{A4AE01A9-1213-48FA-AAA2-F9BFC6651C30}" type="slidenum">
              <a:rPr lang="it-IT"/>
              <a:pPr>
                <a:defRPr/>
              </a:pPr>
              <a:t>‹N›</a:t>
            </a:fld>
            <a:endParaRPr lang="it-IT"/>
          </a:p>
        </p:txBody>
      </p:sp>
      <p:sp>
        <p:nvSpPr>
          <p:cNvPr id="657413" name="Rectangle 5"/>
          <p:cNvSpPr>
            <a:spLocks noGrp="1" noChangeArrowheads="1"/>
          </p:cNvSpPr>
          <p:nvPr>
            <p:ph type="title"/>
          </p:nvPr>
        </p:nvSpPr>
        <p:spPr bwMode="auto">
          <a:xfrm>
            <a:off x="1219200" y="381000"/>
            <a:ext cx="7543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657414" name="Rectangle 6"/>
          <p:cNvSpPr>
            <a:spLocks noChangeArrowheads="1"/>
          </p:cNvSpPr>
          <p:nvPr/>
        </p:nvSpPr>
        <p:spPr bwMode="gray">
          <a:xfrm>
            <a:off x="1219200" y="1143000"/>
            <a:ext cx="7893050" cy="7461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GB" sz="2400" b="0">
              <a:solidFill>
                <a:schemeClr val="tx1"/>
              </a:solidFill>
            </a:endParaRPr>
          </a:p>
        </p:txBody>
      </p:sp>
      <p:sp>
        <p:nvSpPr>
          <p:cNvPr id="657415" name="Rectangle 7"/>
          <p:cNvSpPr>
            <a:spLocks noChangeArrowheads="1"/>
          </p:cNvSpPr>
          <p:nvPr/>
        </p:nvSpPr>
        <p:spPr bwMode="auto">
          <a:xfrm>
            <a:off x="3876675" y="2752725"/>
            <a:ext cx="9144000" cy="0"/>
          </a:xfrm>
          <a:prstGeom prst="rect">
            <a:avLst/>
          </a:prstGeom>
          <a:noFill/>
          <a:ln w="9525">
            <a:noFill/>
            <a:miter lim="800000"/>
            <a:headEnd/>
            <a:tailEnd/>
          </a:ln>
          <a:effectLst/>
        </p:spPr>
        <p:txBody>
          <a:bodyPr>
            <a:spAutoFit/>
          </a:bodyPr>
          <a:lstStyle/>
          <a:p>
            <a:pPr>
              <a:defRPr/>
            </a:pPr>
            <a:endParaRPr lang="it-IT" sz="1800" b="0">
              <a:solidFill>
                <a:schemeClr val="tx1"/>
              </a:solidFill>
              <a:effectLst>
                <a:outerShdw blurRad="38100" dist="38100" dir="2700000" algn="tl">
                  <a:srgbClr val="000000">
                    <a:alpha val="43137"/>
                  </a:srgbClr>
                </a:outerShdw>
              </a:effectLst>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Lst>
  <p:transition>
    <p:random/>
  </p:transition>
  <p:hf sldNum="0" hdr="0" ftr="0" dt="0"/>
  <p:txStyles>
    <p:titleStyle>
      <a:lvl1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2pPr>
      <a:lvl3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3pPr>
      <a:lvl4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4pPr>
      <a:lvl5pPr algn="l" rtl="0" eaLnBrk="0" fontAlgn="base" hangingPunct="0">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5pPr>
      <a:lvl6pPr marL="457200" algn="l" rtl="0" fontAlgn="base">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6pPr>
      <a:lvl7pPr marL="914400" algn="l" rtl="0" fontAlgn="base">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7pPr>
      <a:lvl8pPr marL="1371600" algn="l" rtl="0" fontAlgn="base">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8pPr>
      <a:lvl9pPr marL="1828800" algn="l" rtl="0" fontAlgn="base">
        <a:lnSpc>
          <a:spcPct val="80000"/>
        </a:lnSpc>
        <a:spcBef>
          <a:spcPct val="0"/>
        </a:spcBef>
        <a:spcAft>
          <a:spcPct val="0"/>
        </a:spcAft>
        <a:defRPr sz="2800" b="1">
          <a:solidFill>
            <a:srgbClr val="3333CC"/>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000">
          <a:solidFill>
            <a:srgbClr val="006600"/>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000">
          <a:solidFill>
            <a:schemeClr val="tx2"/>
          </a:solidFill>
          <a:latin typeface="+mj-lt"/>
        </a:defRPr>
      </a:lvl2pPr>
      <a:lvl3pPr marL="1143000" indent="-228600" algn="l" rtl="0" eaLnBrk="0" fontAlgn="base" hangingPunct="0">
        <a:spcBef>
          <a:spcPct val="20000"/>
        </a:spcBef>
        <a:spcAft>
          <a:spcPct val="0"/>
        </a:spcAft>
        <a:buClr>
          <a:schemeClr val="accent2"/>
        </a:buClr>
        <a:buFont typeface="Wingdings" pitchFamily="2" charset="2"/>
        <a:buChar char="§"/>
        <a:defRPr sz="2400" i="1">
          <a:solidFill>
            <a:srgbClr val="4C0026"/>
          </a:solidFill>
          <a:latin typeface="+mj-lt"/>
        </a:defRPr>
      </a:lvl3pPr>
      <a:lvl4pPr marL="1600200" indent="-228600" algn="l" rtl="0" eaLnBrk="0" fontAlgn="base" hangingPunct="0">
        <a:spcBef>
          <a:spcPct val="20000"/>
        </a:spcBef>
        <a:spcAft>
          <a:spcPct val="0"/>
        </a:spcAft>
        <a:buClr>
          <a:schemeClr val="accent2"/>
        </a:buClr>
        <a:buFont typeface="Wingdings" pitchFamily="2" charset="2"/>
        <a:buChar char="s"/>
        <a:defRPr sz="1600">
          <a:solidFill>
            <a:srgbClr val="000058"/>
          </a:solidFill>
          <a:latin typeface="+mj-lt"/>
        </a:defRPr>
      </a:lvl4pPr>
      <a:lvl5pPr marL="2057400" indent="-228600" algn="r" rtl="0" eaLnBrk="0" fontAlgn="base" hangingPunct="0">
        <a:spcBef>
          <a:spcPct val="20000"/>
        </a:spcBef>
        <a:spcAft>
          <a:spcPct val="0"/>
        </a:spcAft>
        <a:buClr>
          <a:schemeClr val="accent2"/>
        </a:buClr>
        <a:buChar char="–"/>
        <a:defRPr kumimoji="1" sz="1600" i="1">
          <a:solidFill>
            <a:schemeClr val="tx1"/>
          </a:solidFill>
          <a:latin typeface="+mj-lt"/>
        </a:defRPr>
      </a:lvl5pPr>
      <a:lvl6pPr marL="2514600" indent="-228600" algn="r" rtl="0" fontAlgn="base">
        <a:spcBef>
          <a:spcPct val="20000"/>
        </a:spcBef>
        <a:spcAft>
          <a:spcPct val="0"/>
        </a:spcAft>
        <a:buClr>
          <a:schemeClr val="accent2"/>
        </a:buClr>
        <a:buChar char="–"/>
        <a:defRPr kumimoji="1" sz="1600" i="1">
          <a:solidFill>
            <a:schemeClr val="tx1"/>
          </a:solidFill>
          <a:latin typeface="+mj-lt"/>
        </a:defRPr>
      </a:lvl6pPr>
      <a:lvl7pPr marL="2971800" indent="-228600" algn="r" rtl="0" fontAlgn="base">
        <a:spcBef>
          <a:spcPct val="20000"/>
        </a:spcBef>
        <a:spcAft>
          <a:spcPct val="0"/>
        </a:spcAft>
        <a:buClr>
          <a:schemeClr val="accent2"/>
        </a:buClr>
        <a:buChar char="–"/>
        <a:defRPr kumimoji="1" sz="1600" i="1">
          <a:solidFill>
            <a:schemeClr val="tx1"/>
          </a:solidFill>
          <a:latin typeface="+mj-lt"/>
        </a:defRPr>
      </a:lvl7pPr>
      <a:lvl8pPr marL="3429000" indent="-228600" algn="r" rtl="0" fontAlgn="base">
        <a:spcBef>
          <a:spcPct val="20000"/>
        </a:spcBef>
        <a:spcAft>
          <a:spcPct val="0"/>
        </a:spcAft>
        <a:buClr>
          <a:schemeClr val="accent2"/>
        </a:buClr>
        <a:buChar char="–"/>
        <a:defRPr kumimoji="1" sz="1600" i="1">
          <a:solidFill>
            <a:schemeClr val="tx1"/>
          </a:solidFill>
          <a:latin typeface="+mj-lt"/>
        </a:defRPr>
      </a:lvl8pPr>
      <a:lvl9pPr marL="3886200" indent="-228600" algn="r" rtl="0" fontAlgn="base">
        <a:spcBef>
          <a:spcPct val="20000"/>
        </a:spcBef>
        <a:spcAft>
          <a:spcPct val="0"/>
        </a:spcAft>
        <a:buClr>
          <a:schemeClr val="accent2"/>
        </a:buClr>
        <a:buChar char="–"/>
        <a:defRPr kumimoji="1" sz="1600" i="1">
          <a:solidFill>
            <a:schemeClr val="tx1"/>
          </a:solidFill>
          <a:latin typeface="+mj-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C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457200" y="12954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653" name="Rectangle 5"/>
          <p:cNvSpPr>
            <a:spLocks noGrp="1" noChangeArrowheads="1"/>
          </p:cNvSpPr>
          <p:nvPr>
            <p:ph type="sldNum" sz="quarter" idx="4"/>
          </p:nvPr>
        </p:nvSpPr>
        <p:spPr bwMode="auto">
          <a:xfrm>
            <a:off x="8459788" y="6453188"/>
            <a:ext cx="57785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800" b="0" u="none">
                <a:solidFill>
                  <a:schemeClr val="tx1"/>
                </a:solidFill>
                <a:latin typeface="+mn-lt"/>
              </a:defRPr>
            </a:lvl1pPr>
          </a:lstStyle>
          <a:p>
            <a:pPr>
              <a:defRPr/>
            </a:pPr>
            <a:fld id="{39DACC80-EE86-4474-81BC-D5C8979A9511}" type="slidenum">
              <a:rPr lang="it-IT"/>
              <a:pPr>
                <a:defRPr/>
              </a:pPr>
              <a:t>‹N›</a:t>
            </a:fld>
            <a:endParaRPr lang="it-IT"/>
          </a:p>
        </p:txBody>
      </p:sp>
      <p:sp>
        <p:nvSpPr>
          <p:cNvPr id="11268" name="Rectangle 42"/>
          <p:cNvSpPr>
            <a:spLocks noGrp="1" noChangeArrowheads="1"/>
          </p:cNvSpPr>
          <p:nvPr>
            <p:ph type="title"/>
          </p:nvPr>
        </p:nvSpPr>
        <p:spPr bwMode="auto">
          <a:xfrm>
            <a:off x="1219200" y="381000"/>
            <a:ext cx="7543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27693" name="Rectangle 45"/>
          <p:cNvSpPr>
            <a:spLocks noChangeArrowheads="1"/>
          </p:cNvSpPr>
          <p:nvPr/>
        </p:nvSpPr>
        <p:spPr bwMode="auto">
          <a:xfrm>
            <a:off x="3876675" y="2752725"/>
            <a:ext cx="9144000" cy="369888"/>
          </a:xfrm>
          <a:prstGeom prst="rect">
            <a:avLst/>
          </a:prstGeom>
          <a:noFill/>
          <a:ln w="9525">
            <a:noFill/>
            <a:miter lim="800000"/>
            <a:headEnd/>
            <a:tailEnd/>
          </a:ln>
          <a:effectLst/>
        </p:spPr>
        <p:txBody>
          <a:bodyPr>
            <a:spAutoFit/>
          </a:bodyPr>
          <a:lstStyle/>
          <a:p>
            <a:pPr>
              <a:defRPr/>
            </a:pPr>
            <a:endParaRPr lang="it-IT" sz="1800" b="0">
              <a:solidFill>
                <a:schemeClr val="tx1"/>
              </a:solidFill>
              <a:latin typeface="Arial" charset="0"/>
            </a:endParaRPr>
          </a:p>
        </p:txBody>
      </p:sp>
      <p:sp>
        <p:nvSpPr>
          <p:cNvPr id="27699" name="Rectangle 51"/>
          <p:cNvSpPr>
            <a:spLocks noChangeArrowheads="1"/>
          </p:cNvSpPr>
          <p:nvPr/>
        </p:nvSpPr>
        <p:spPr bwMode="gray">
          <a:xfrm>
            <a:off x="1219200" y="1143000"/>
            <a:ext cx="7893050" cy="74613"/>
          </a:xfrm>
          <a:prstGeom prst="rect">
            <a:avLst/>
          </a:prstGeom>
          <a:gradFill rotWithShape="0">
            <a:gsLst>
              <a:gs pos="0">
                <a:srgbClr val="292929">
                  <a:alpha val="77000"/>
                </a:srgbClr>
              </a:gs>
              <a:gs pos="100000">
                <a:srgbClr val="CC6600"/>
              </a:gs>
            </a:gsLst>
            <a:lin ang="0" scaled="1"/>
          </a:gradFill>
          <a:ln w="9525">
            <a:noFill/>
            <a:miter lim="800000"/>
            <a:headEnd/>
            <a:tailEnd/>
          </a:ln>
          <a:effectLst/>
        </p:spPr>
        <p:txBody>
          <a:bodyPr wrap="none" anchor="ctr"/>
          <a:lstStyle/>
          <a:p>
            <a:pPr>
              <a:defRPr/>
            </a:pPr>
            <a:endParaRPr kumimoji="1" lang="en-GB" sz="2400" b="0">
              <a:solidFill>
                <a:schemeClr val="tx1"/>
              </a:solidFill>
              <a:latin typeface="Tahoma" charset="0"/>
            </a:endParaRPr>
          </a:p>
        </p:txBody>
      </p:sp>
      <p:sp>
        <p:nvSpPr>
          <p:cNvPr id="27700" name="Rectangle 52"/>
          <p:cNvSpPr>
            <a:spLocks noChangeArrowheads="1"/>
          </p:cNvSpPr>
          <p:nvPr/>
        </p:nvSpPr>
        <p:spPr bwMode="auto">
          <a:xfrm>
            <a:off x="107950" y="6453188"/>
            <a:ext cx="2232025" cy="285750"/>
          </a:xfrm>
          <a:prstGeom prst="rect">
            <a:avLst/>
          </a:prstGeom>
          <a:noFill/>
          <a:ln w="9525">
            <a:noFill/>
            <a:miter lim="800000"/>
            <a:headEnd/>
            <a:tailEnd/>
          </a:ln>
        </p:spPr>
        <p:txBody>
          <a:bodyPr anchor="b"/>
          <a:lstStyle/>
          <a:p>
            <a:pPr>
              <a:defRPr/>
            </a:pPr>
            <a:r>
              <a:rPr lang="it-IT" sz="1800" b="0">
                <a:solidFill>
                  <a:schemeClr val="tx1"/>
                </a:solidFill>
                <a:latin typeface="Arial Unicode MS" pitchFamily="34" charset="-128"/>
              </a:rPr>
              <a:t>A. Frascarelli</a:t>
            </a:r>
          </a:p>
        </p:txBody>
      </p:sp>
      <p:pic>
        <p:nvPicPr>
          <p:cNvPr id="11272" name="Picture 6" descr="logofac"/>
          <p:cNvPicPr>
            <a:picLocks noChangeAspect="1" noChangeArrowheads="1"/>
          </p:cNvPicPr>
          <p:nvPr/>
        </p:nvPicPr>
        <p:blipFill>
          <a:blip r:embed="rId14" cstate="print"/>
          <a:srcRect/>
          <a:stretch>
            <a:fillRect/>
          </a:stretch>
        </p:blipFill>
        <p:spPr bwMode="auto">
          <a:xfrm>
            <a:off x="0" y="0"/>
            <a:ext cx="755650" cy="604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Lst>
  <p:transition>
    <p:random/>
  </p:transition>
  <p:hf sldNum="0" hdr="0" ftr="0" dt="0"/>
  <p:txStyles>
    <p:titleStyle>
      <a:lvl1pPr algn="l" rtl="0" eaLnBrk="0" fontAlgn="base" hangingPunct="0">
        <a:lnSpc>
          <a:spcPct val="80000"/>
        </a:lnSpc>
        <a:spcBef>
          <a:spcPct val="0"/>
        </a:spcBef>
        <a:spcAft>
          <a:spcPct val="0"/>
        </a:spcAft>
        <a:defRPr sz="2800" b="1">
          <a:solidFill>
            <a:srgbClr val="3333CC"/>
          </a:solidFill>
          <a:latin typeface="+mj-lt"/>
          <a:ea typeface="+mj-ea"/>
          <a:cs typeface="+mj-cs"/>
        </a:defRPr>
      </a:lvl1pPr>
      <a:lvl2pPr algn="l" rtl="0" eaLnBrk="0" fontAlgn="base" hangingPunct="0">
        <a:lnSpc>
          <a:spcPct val="80000"/>
        </a:lnSpc>
        <a:spcBef>
          <a:spcPct val="0"/>
        </a:spcBef>
        <a:spcAft>
          <a:spcPct val="0"/>
        </a:spcAft>
        <a:defRPr sz="2800" b="1">
          <a:solidFill>
            <a:srgbClr val="3333CC"/>
          </a:solidFill>
          <a:latin typeface="Tahoma" pitchFamily="34" charset="0"/>
        </a:defRPr>
      </a:lvl2pPr>
      <a:lvl3pPr algn="l" rtl="0" eaLnBrk="0" fontAlgn="base" hangingPunct="0">
        <a:lnSpc>
          <a:spcPct val="80000"/>
        </a:lnSpc>
        <a:spcBef>
          <a:spcPct val="0"/>
        </a:spcBef>
        <a:spcAft>
          <a:spcPct val="0"/>
        </a:spcAft>
        <a:defRPr sz="2800" b="1">
          <a:solidFill>
            <a:srgbClr val="3333CC"/>
          </a:solidFill>
          <a:latin typeface="Tahoma" pitchFamily="34" charset="0"/>
        </a:defRPr>
      </a:lvl3pPr>
      <a:lvl4pPr algn="l" rtl="0" eaLnBrk="0" fontAlgn="base" hangingPunct="0">
        <a:lnSpc>
          <a:spcPct val="80000"/>
        </a:lnSpc>
        <a:spcBef>
          <a:spcPct val="0"/>
        </a:spcBef>
        <a:spcAft>
          <a:spcPct val="0"/>
        </a:spcAft>
        <a:defRPr sz="2800" b="1">
          <a:solidFill>
            <a:srgbClr val="3333CC"/>
          </a:solidFill>
          <a:latin typeface="Tahoma" pitchFamily="34" charset="0"/>
        </a:defRPr>
      </a:lvl4pPr>
      <a:lvl5pPr algn="l" rtl="0" eaLnBrk="0" fontAlgn="base" hangingPunct="0">
        <a:lnSpc>
          <a:spcPct val="80000"/>
        </a:lnSpc>
        <a:spcBef>
          <a:spcPct val="0"/>
        </a:spcBef>
        <a:spcAft>
          <a:spcPct val="0"/>
        </a:spcAft>
        <a:defRPr sz="2800" b="1">
          <a:solidFill>
            <a:srgbClr val="3333CC"/>
          </a:solidFill>
          <a:latin typeface="Tahoma" pitchFamily="34" charset="0"/>
        </a:defRPr>
      </a:lvl5pPr>
      <a:lvl6pPr marL="457200" algn="l" rtl="0" eaLnBrk="0" fontAlgn="base" hangingPunct="0">
        <a:lnSpc>
          <a:spcPct val="80000"/>
        </a:lnSpc>
        <a:spcBef>
          <a:spcPct val="0"/>
        </a:spcBef>
        <a:spcAft>
          <a:spcPct val="0"/>
        </a:spcAft>
        <a:defRPr sz="2800" b="1">
          <a:solidFill>
            <a:srgbClr val="3333CC"/>
          </a:solidFill>
          <a:latin typeface="Tahoma" pitchFamily="34" charset="0"/>
        </a:defRPr>
      </a:lvl6pPr>
      <a:lvl7pPr marL="914400" algn="l" rtl="0" eaLnBrk="0" fontAlgn="base" hangingPunct="0">
        <a:lnSpc>
          <a:spcPct val="80000"/>
        </a:lnSpc>
        <a:spcBef>
          <a:spcPct val="0"/>
        </a:spcBef>
        <a:spcAft>
          <a:spcPct val="0"/>
        </a:spcAft>
        <a:defRPr sz="2800" b="1">
          <a:solidFill>
            <a:srgbClr val="3333CC"/>
          </a:solidFill>
          <a:latin typeface="Tahoma" pitchFamily="34" charset="0"/>
        </a:defRPr>
      </a:lvl7pPr>
      <a:lvl8pPr marL="1371600" algn="l" rtl="0" eaLnBrk="0" fontAlgn="base" hangingPunct="0">
        <a:lnSpc>
          <a:spcPct val="80000"/>
        </a:lnSpc>
        <a:spcBef>
          <a:spcPct val="0"/>
        </a:spcBef>
        <a:spcAft>
          <a:spcPct val="0"/>
        </a:spcAft>
        <a:defRPr sz="2800" b="1">
          <a:solidFill>
            <a:srgbClr val="3333CC"/>
          </a:solidFill>
          <a:latin typeface="Tahoma" pitchFamily="34" charset="0"/>
        </a:defRPr>
      </a:lvl8pPr>
      <a:lvl9pPr marL="1828800" algn="l" rtl="0" eaLnBrk="0" fontAlgn="base" hangingPunct="0">
        <a:lnSpc>
          <a:spcPct val="80000"/>
        </a:lnSpc>
        <a:spcBef>
          <a:spcPct val="0"/>
        </a:spcBef>
        <a:spcAft>
          <a:spcPct val="0"/>
        </a:spcAft>
        <a:defRPr sz="2800" b="1">
          <a:solidFill>
            <a:srgbClr val="3333CC"/>
          </a:solidFill>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000">
          <a:solidFill>
            <a:srgbClr val="006600"/>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000">
          <a:solidFill>
            <a:schemeClr val="tx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400" i="1">
          <a:solidFill>
            <a:srgbClr val="4C0026"/>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s"/>
        <a:defRPr sz="1600">
          <a:solidFill>
            <a:srgbClr val="000058"/>
          </a:solidFill>
          <a:latin typeface="+mn-lt"/>
        </a:defRPr>
      </a:lvl4pPr>
      <a:lvl5pPr marL="2057400" indent="-228600" algn="r" rtl="0" eaLnBrk="0" fontAlgn="base" hangingPunct="0">
        <a:spcBef>
          <a:spcPct val="20000"/>
        </a:spcBef>
        <a:spcAft>
          <a:spcPct val="0"/>
        </a:spcAft>
        <a:buClr>
          <a:schemeClr val="accent2"/>
        </a:buClr>
        <a:buChar char="–"/>
        <a:defRPr kumimoji="1" sz="1600" i="1">
          <a:solidFill>
            <a:schemeClr val="tx1"/>
          </a:solidFill>
          <a:latin typeface="+mn-lt"/>
        </a:defRPr>
      </a:lvl5pPr>
      <a:lvl6pPr marL="2514600" indent="-228600" algn="r" rtl="0" eaLnBrk="0" fontAlgn="base" hangingPunct="0">
        <a:spcBef>
          <a:spcPct val="20000"/>
        </a:spcBef>
        <a:spcAft>
          <a:spcPct val="0"/>
        </a:spcAft>
        <a:buClr>
          <a:schemeClr val="accent2"/>
        </a:buClr>
        <a:buChar char="–"/>
        <a:defRPr kumimoji="1" sz="1600" i="1">
          <a:solidFill>
            <a:schemeClr val="tx1"/>
          </a:solidFill>
          <a:latin typeface="+mn-lt"/>
        </a:defRPr>
      </a:lvl6pPr>
      <a:lvl7pPr marL="2971800" indent="-228600" algn="r" rtl="0" eaLnBrk="0" fontAlgn="base" hangingPunct="0">
        <a:spcBef>
          <a:spcPct val="20000"/>
        </a:spcBef>
        <a:spcAft>
          <a:spcPct val="0"/>
        </a:spcAft>
        <a:buClr>
          <a:schemeClr val="accent2"/>
        </a:buClr>
        <a:buChar char="–"/>
        <a:defRPr kumimoji="1" sz="1600" i="1">
          <a:solidFill>
            <a:schemeClr val="tx1"/>
          </a:solidFill>
          <a:latin typeface="+mn-lt"/>
        </a:defRPr>
      </a:lvl7pPr>
      <a:lvl8pPr marL="3429000" indent="-228600" algn="r" rtl="0" eaLnBrk="0" fontAlgn="base" hangingPunct="0">
        <a:spcBef>
          <a:spcPct val="20000"/>
        </a:spcBef>
        <a:spcAft>
          <a:spcPct val="0"/>
        </a:spcAft>
        <a:buClr>
          <a:schemeClr val="accent2"/>
        </a:buClr>
        <a:buChar char="–"/>
        <a:defRPr kumimoji="1" sz="1600" i="1">
          <a:solidFill>
            <a:schemeClr val="tx1"/>
          </a:solidFill>
          <a:latin typeface="+mn-lt"/>
        </a:defRPr>
      </a:lvl8pPr>
      <a:lvl9pPr marL="3886200" indent="-228600" algn="r" rtl="0" eaLnBrk="0" fontAlgn="base" hangingPunct="0">
        <a:spcBef>
          <a:spcPct val="20000"/>
        </a:spcBef>
        <a:spcAft>
          <a:spcPct val="0"/>
        </a:spcAft>
        <a:buClr>
          <a:schemeClr val="accent2"/>
        </a:buClr>
        <a:buChar char="–"/>
        <a:defRPr kumimoji="1" sz="1600" i="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Foglio_di_lavoro_di_Microsoft_Excel_97-20032.xls"/></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e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http://ec.europa.eu/agriculture/images/commissioner.jpg"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5.vml"/><Relationship Id="rId1" Type="http://schemas.openxmlformats.org/officeDocument/2006/relationships/themeOverride" Target="../theme/themeOverride2.xml"/><Relationship Id="rId5" Type="http://schemas.openxmlformats.org/officeDocument/2006/relationships/image" Target="../media/image22.emf"/><Relationship Id="rId4" Type="http://schemas.openxmlformats.org/officeDocument/2006/relationships/oleObject" Target="../embeddings/Foglio_di_lavoro_di_Microsoft_Excel_97-20033.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Foglio_di_lavoro_di_Microsoft_Excel_97-20034.xls"/><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Foglio_di_lavoro_di_Microsoft_Excel_97-20031.xls"/></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0" y="2636912"/>
            <a:ext cx="9144000" cy="923925"/>
          </a:xfrm>
          <a:prstGeom prst="rect">
            <a:avLst/>
          </a:prstGeom>
          <a:noFill/>
          <a:ln w="9525">
            <a:noFill/>
            <a:miter lim="800000"/>
            <a:headEnd/>
            <a:tailEnd/>
          </a:ln>
        </p:spPr>
        <p:txBody>
          <a:bodyPr wrap="square">
            <a:spAutoFit/>
          </a:bodyPr>
          <a:lstStyle/>
          <a:p>
            <a:pPr marL="542925" indent="-457200" algn="ctr">
              <a:spcBef>
                <a:spcPct val="50000"/>
              </a:spcBef>
              <a:buClr>
                <a:schemeClr val="tx1"/>
              </a:buClr>
              <a:buFont typeface="Wingdings" pitchFamily="2" charset="2"/>
              <a:buNone/>
              <a:defRPr/>
            </a:pPr>
            <a:r>
              <a:rPr lang="it-IT" sz="5400" dirty="0">
                <a:solidFill>
                  <a:srgbClr val="006600"/>
                </a:solidFill>
                <a:latin typeface="+mj-lt"/>
                <a:cs typeface="Times New Roman" pitchFamily="18" charset="0"/>
              </a:rPr>
              <a:t>Il futuro della PAC</a:t>
            </a:r>
            <a:endParaRPr lang="it-IT" sz="6000" dirty="0">
              <a:solidFill>
                <a:srgbClr val="006600"/>
              </a:solidFill>
              <a:latin typeface="+mj-lt"/>
              <a:cs typeface="Times New Roman" pitchFamily="18" charset="0"/>
            </a:endParaRPr>
          </a:p>
        </p:txBody>
      </p:sp>
      <p:pic>
        <p:nvPicPr>
          <p:cNvPr id="37890" name="Picture 1" descr="C:\Users\User\Desktop\tesi\Relazione tesi\Logo_Universit%C3%A0_di_Perugia.gif"/>
          <p:cNvPicPr>
            <a:picLocks noChangeAspect="1" noChangeArrowheads="1"/>
          </p:cNvPicPr>
          <p:nvPr/>
        </p:nvPicPr>
        <p:blipFill>
          <a:blip r:embed="rId3" cstate="print"/>
          <a:srcRect/>
          <a:stretch>
            <a:fillRect/>
          </a:stretch>
        </p:blipFill>
        <p:spPr bwMode="auto">
          <a:xfrm>
            <a:off x="539552" y="404664"/>
            <a:ext cx="1944216" cy="1930535"/>
          </a:xfrm>
          <a:prstGeom prst="rect">
            <a:avLst/>
          </a:prstGeom>
          <a:noFill/>
          <a:ln w="9525">
            <a:noFill/>
            <a:miter lim="800000"/>
            <a:headEnd/>
            <a:tailEnd/>
          </a:ln>
        </p:spPr>
      </p:pic>
      <p:sp>
        <p:nvSpPr>
          <p:cNvPr id="37891" name="CasellaDiTesto 4"/>
          <p:cNvSpPr txBox="1">
            <a:spLocks noChangeArrowheads="1"/>
          </p:cNvSpPr>
          <p:nvPr/>
        </p:nvSpPr>
        <p:spPr bwMode="auto">
          <a:xfrm>
            <a:off x="0" y="3933056"/>
            <a:ext cx="9144000" cy="485775"/>
          </a:xfrm>
          <a:prstGeom prst="rect">
            <a:avLst/>
          </a:prstGeom>
          <a:noFill/>
          <a:ln w="9525">
            <a:noFill/>
            <a:miter lim="800000"/>
            <a:headEnd/>
            <a:tailEnd/>
          </a:ln>
        </p:spPr>
        <p:txBody>
          <a:bodyPr wrap="square">
            <a:spAutoFit/>
          </a:bodyPr>
          <a:lstStyle/>
          <a:p>
            <a:pPr algn="ctr" eaLnBrk="0" hangingPunct="0">
              <a:lnSpc>
                <a:spcPct val="80000"/>
              </a:lnSpc>
            </a:pPr>
            <a:r>
              <a:rPr lang="it-IT" i="1" dirty="0" smtClean="0">
                <a:solidFill>
                  <a:srgbClr val="FF0000"/>
                </a:solidFill>
              </a:rPr>
              <a:t>L’agricoltura  europea dopo </a:t>
            </a:r>
            <a:r>
              <a:rPr lang="it-IT" i="1" dirty="0">
                <a:solidFill>
                  <a:srgbClr val="FF0000"/>
                </a:solidFill>
              </a:rPr>
              <a:t>il 2013</a:t>
            </a:r>
          </a:p>
        </p:txBody>
      </p:sp>
      <p:sp>
        <p:nvSpPr>
          <p:cNvPr id="37892" name="CasellaDiTesto 6"/>
          <p:cNvSpPr txBox="1">
            <a:spLocks noChangeArrowheads="1"/>
          </p:cNvSpPr>
          <p:nvPr/>
        </p:nvSpPr>
        <p:spPr bwMode="auto">
          <a:xfrm>
            <a:off x="323850" y="6021388"/>
            <a:ext cx="8352606" cy="387350"/>
          </a:xfrm>
          <a:prstGeom prst="rect">
            <a:avLst/>
          </a:prstGeom>
          <a:noFill/>
          <a:ln w="9525">
            <a:noFill/>
            <a:miter lim="800000"/>
            <a:headEnd/>
            <a:tailEnd/>
          </a:ln>
        </p:spPr>
        <p:txBody>
          <a:bodyPr wrap="square">
            <a:spAutoFit/>
          </a:bodyPr>
          <a:lstStyle/>
          <a:p>
            <a:pPr eaLnBrk="0" hangingPunct="0">
              <a:lnSpc>
                <a:spcPct val="80000"/>
              </a:lnSpc>
            </a:pPr>
            <a:r>
              <a:rPr lang="it-IT" sz="2400" b="0" dirty="0">
                <a:solidFill>
                  <a:srgbClr val="0000FF"/>
                </a:solidFill>
              </a:rPr>
              <a:t>Dott. Franco Fabiani</a:t>
            </a:r>
          </a:p>
        </p:txBody>
      </p:sp>
      <p:sp>
        <p:nvSpPr>
          <p:cNvPr id="8" name="CasellaDiTesto 7"/>
          <p:cNvSpPr txBox="1"/>
          <p:nvPr/>
        </p:nvSpPr>
        <p:spPr>
          <a:xfrm>
            <a:off x="6372200" y="5949280"/>
            <a:ext cx="2664296" cy="400110"/>
          </a:xfrm>
          <a:prstGeom prst="rect">
            <a:avLst/>
          </a:prstGeom>
          <a:noFill/>
        </p:spPr>
        <p:txBody>
          <a:bodyPr wrap="square" rtlCol="0">
            <a:spAutoFit/>
          </a:bodyPr>
          <a:lstStyle/>
          <a:p>
            <a:r>
              <a:rPr lang="it-IT" sz="2000" dirty="0" smtClean="0"/>
              <a:t>Asciano, 01/09/11</a:t>
            </a:r>
            <a:endParaRPr lang="it-IT" sz="2000" dirty="0"/>
          </a:p>
        </p:txBody>
      </p:sp>
      <p:pic>
        <p:nvPicPr>
          <p:cNvPr id="1507330" name="Picture 2" descr="C:\Users\User\Downloads\Asciano.gif"/>
          <p:cNvPicPr>
            <a:picLocks noChangeAspect="1" noChangeArrowheads="1"/>
          </p:cNvPicPr>
          <p:nvPr/>
        </p:nvPicPr>
        <p:blipFill>
          <a:blip r:embed="rId4" cstate="print"/>
          <a:srcRect/>
          <a:stretch>
            <a:fillRect/>
          </a:stretch>
        </p:blipFill>
        <p:spPr bwMode="auto">
          <a:xfrm>
            <a:off x="6732240" y="188640"/>
            <a:ext cx="1872208" cy="245053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0" end="0"/>
                                            </p:txEl>
                                          </p:spTgt>
                                        </p:tgtEl>
                                        <p:attrNameLst>
                                          <p:attrName>style.visibility</p:attrName>
                                        </p:attrNameLst>
                                      </p:cBhvr>
                                      <p:to>
                                        <p:strVal val="visible"/>
                                      </p:to>
                                    </p:set>
                                    <p:animEffect transition="in" filter="dissolve">
                                      <p:cBhvr>
                                        <p:cTn id="7" dur="500"/>
                                        <p:tgtEl>
                                          <p:spTgt spid="1679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9107" name="Rectangle 2"/>
          <p:cNvSpPr>
            <a:spLocks noChangeArrowheads="1"/>
          </p:cNvSpPr>
          <p:nvPr/>
        </p:nvSpPr>
        <p:spPr bwMode="auto">
          <a:xfrm>
            <a:off x="1042988" y="1484313"/>
            <a:ext cx="7850187" cy="5113337"/>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2"/>
              </a:buClr>
              <a:buFont typeface="Wingdings" pitchFamily="2" charset="2"/>
              <a:buChar char="v"/>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r>
              <a:rPr lang="it-IT" sz="1800">
                <a:solidFill>
                  <a:srgbClr val="006600"/>
                </a:solidFill>
              </a:rPr>
              <a:t>Mentre servono risorse per altre politiche e anche se la</a:t>
            </a:r>
          </a:p>
          <a:p>
            <a:pPr marL="342900" indent="-342900" eaLnBrk="0" hangingPunct="0">
              <a:lnSpc>
                <a:spcPct val="80000"/>
              </a:lnSpc>
              <a:spcBef>
                <a:spcPct val="20000"/>
              </a:spcBef>
              <a:buClr>
                <a:schemeClr val="accent2"/>
              </a:buClr>
              <a:buFont typeface="Wingdings" pitchFamily="2" charset="2"/>
              <a:buNone/>
            </a:pPr>
            <a:r>
              <a:rPr lang="it-IT" sz="1800">
                <a:solidFill>
                  <a:srgbClr val="006600"/>
                </a:solidFill>
              </a:rPr>
              <a:t>spesa Pac è già diminuita molto</a:t>
            </a: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r>
              <a:rPr lang="it-IT" sz="1800">
                <a:solidFill>
                  <a:srgbClr val="006600"/>
                </a:solidFill>
              </a:rPr>
              <a:t>				</a:t>
            </a: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1800">
              <a:solidFill>
                <a:srgbClr val="006600"/>
              </a:solidFill>
            </a:endParaRPr>
          </a:p>
          <a:p>
            <a:pPr marL="342900" indent="-342900" eaLnBrk="0" hangingPunct="0">
              <a:lnSpc>
                <a:spcPct val="80000"/>
              </a:lnSpc>
              <a:spcBef>
                <a:spcPct val="20000"/>
              </a:spcBef>
              <a:buClr>
                <a:schemeClr val="accent2"/>
              </a:buClr>
              <a:buFont typeface="Wingdings" pitchFamily="2" charset="2"/>
              <a:buNone/>
            </a:pPr>
            <a:r>
              <a:rPr lang="it-IT" sz="1800">
                <a:solidFill>
                  <a:srgbClr val="006600"/>
                </a:solidFill>
              </a:rPr>
              <a:t>				la PAC è al centro del dibattito sul</a:t>
            </a:r>
          </a:p>
          <a:p>
            <a:pPr marL="342900" indent="-342900" eaLnBrk="0" hangingPunct="0">
              <a:lnSpc>
                <a:spcPct val="80000"/>
              </a:lnSpc>
              <a:spcBef>
                <a:spcPct val="20000"/>
              </a:spcBef>
              <a:buClr>
                <a:schemeClr val="accent2"/>
              </a:buClr>
              <a:buFont typeface="Wingdings" pitchFamily="2" charset="2"/>
              <a:buNone/>
            </a:pPr>
            <a:r>
              <a:rPr lang="it-IT" sz="1800">
                <a:solidFill>
                  <a:srgbClr val="006600"/>
                </a:solidFill>
              </a:rPr>
              <a:t>				bilancio dell’UE</a:t>
            </a:r>
          </a:p>
        </p:txBody>
      </p:sp>
      <p:sp>
        <p:nvSpPr>
          <p:cNvPr id="4" name="Titolo 8"/>
          <p:cNvSpPr txBox="1">
            <a:spLocks/>
          </p:cNvSpPr>
          <p:nvPr/>
        </p:nvSpPr>
        <p:spPr bwMode="auto">
          <a:xfrm>
            <a:off x="1403350" y="620713"/>
            <a:ext cx="6858000" cy="571500"/>
          </a:xfrm>
          <a:prstGeom prst="rect">
            <a:avLst/>
          </a:prstGeom>
          <a:noFill/>
          <a:ln w="9525">
            <a:noFill/>
            <a:miter lim="800000"/>
            <a:headEnd/>
            <a:tailEnd/>
          </a:ln>
        </p:spPr>
        <p:txBody>
          <a:bodyPr anchor="ctr"/>
          <a:lstStyle/>
          <a:p>
            <a:pPr eaLnBrk="0" hangingPunct="0">
              <a:lnSpc>
                <a:spcPct val="80000"/>
              </a:lnSpc>
              <a:defRPr/>
            </a:pPr>
            <a:r>
              <a:rPr lang="it-IT" sz="2800">
                <a:effectLst>
                  <a:outerShdw blurRad="38100" dist="38100" dir="2700000" algn="tl">
                    <a:srgbClr val="C0C0C0"/>
                  </a:outerShdw>
                </a:effectLst>
                <a:latin typeface="Comic Sans MS" pitchFamily="66" charset="0"/>
              </a:rPr>
              <a:t>Il bilancio dell’UE e il peso della PAC?</a:t>
            </a:r>
          </a:p>
        </p:txBody>
      </p:sp>
      <p:graphicFrame>
        <p:nvGraphicFramePr>
          <p:cNvPr id="1199106" name="Grafico 4"/>
          <p:cNvGraphicFramePr>
            <a:graphicFrameLocks/>
          </p:cNvGraphicFramePr>
          <p:nvPr/>
        </p:nvGraphicFramePr>
        <p:xfrm>
          <a:off x="1331913" y="2420938"/>
          <a:ext cx="6769100" cy="3024187"/>
        </p:xfrm>
        <a:graphic>
          <a:graphicData uri="http://schemas.openxmlformats.org/presentationml/2006/ole">
            <mc:AlternateContent xmlns:mc="http://schemas.openxmlformats.org/markup-compatibility/2006">
              <mc:Choice xmlns:v="urn:schemas-microsoft-com:vml" Requires="v">
                <p:oleObj spid="_x0000_s1199108" name="Grafico" r:id="rId4" imgW="9201150" imgH="3895725" progId="Excel.Sheet.8">
                  <p:embed/>
                </p:oleObj>
              </mc:Choice>
              <mc:Fallback>
                <p:oleObj name="Grafico" r:id="rId4" imgW="9201150" imgH="3895725" progId="Excel.Sheet.8">
                  <p:embed/>
                  <p:pic>
                    <p:nvPicPr>
                      <p:cNvPr id="0" name="Grafico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420938"/>
                        <a:ext cx="6769100" cy="302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05" name="AutoShape 5"/>
          <p:cNvSpPr>
            <a:spLocks noChangeArrowheads="1"/>
          </p:cNvSpPr>
          <p:nvPr/>
        </p:nvSpPr>
        <p:spPr bwMode="auto">
          <a:xfrm rot="-2869517">
            <a:off x="263525" y="4713288"/>
            <a:ext cx="1487487" cy="1366838"/>
          </a:xfrm>
          <a:custGeom>
            <a:avLst/>
            <a:gdLst>
              <a:gd name="T0" fmla="*/ 1115615 w 21600"/>
              <a:gd name="T1" fmla="*/ 0 h 21600"/>
              <a:gd name="T2" fmla="*/ 0 w 21600"/>
              <a:gd name="T3" fmla="*/ 683419 h 21600"/>
              <a:gd name="T4" fmla="*/ 1115615 w 21600"/>
              <a:gd name="T5" fmla="*/ 1366838 h 21600"/>
              <a:gd name="T6" fmla="*/ 1487487 w 21600"/>
              <a:gd name="T7" fmla="*/ 6834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lgn="ctr">
            <a:solidFill>
              <a:schemeClr val="tx1"/>
            </a:solidFill>
            <a:miter lim="800000"/>
            <a:headEnd/>
            <a:tailEnd/>
          </a:ln>
        </p:spPr>
        <p:txBody>
          <a:bodyPr anchor="ctr">
            <a:spAutoFit/>
          </a:bodyPr>
          <a:lstStyle/>
          <a:p>
            <a:pPr eaLnBrk="0" hangingPunct="0">
              <a:lnSpc>
                <a:spcPct val="80000"/>
              </a:lnSpc>
            </a:pP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05"/>
                                        </p:tgtEl>
                                        <p:attrNameLst>
                                          <p:attrName>style.visibility</p:attrName>
                                        </p:attrNameLst>
                                      </p:cBhvr>
                                      <p:to>
                                        <p:strVal val="visible"/>
                                      </p:to>
                                    </p:set>
                                    <p:anim calcmode="lin" valueType="num">
                                      <p:cBhvr additive="base">
                                        <p:cTn id="7" dur="500" fill="hold"/>
                                        <p:tgtEl>
                                          <p:spTgt spid="563205"/>
                                        </p:tgtEl>
                                        <p:attrNameLst>
                                          <p:attrName>ppt_x</p:attrName>
                                        </p:attrNameLst>
                                      </p:cBhvr>
                                      <p:tavLst>
                                        <p:tav tm="0">
                                          <p:val>
                                            <p:strVal val="#ppt_x"/>
                                          </p:val>
                                        </p:tav>
                                        <p:tav tm="100000">
                                          <p:val>
                                            <p:strVal val="#ppt_x"/>
                                          </p:val>
                                        </p:tav>
                                      </p:tavLst>
                                    </p:anim>
                                    <p:anim calcmode="lin" valueType="num">
                                      <p:cBhvr additive="base">
                                        <p:cTn id="8" dur="500" fill="hold"/>
                                        <p:tgtEl>
                                          <p:spTgt spid="563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1153" name="Rectangle 2"/>
          <p:cNvSpPr>
            <a:spLocks noGrp="1" noChangeArrowheads="1"/>
          </p:cNvSpPr>
          <p:nvPr>
            <p:ph type="title"/>
          </p:nvPr>
        </p:nvSpPr>
        <p:spPr>
          <a:xfrm>
            <a:off x="1219200" y="381000"/>
            <a:ext cx="7543800" cy="527050"/>
          </a:xfrm>
        </p:spPr>
        <p:txBody>
          <a:bodyPr/>
          <a:lstStyle/>
          <a:p>
            <a:r>
              <a:rPr lang="it-IT" smtClean="0"/>
              <a:t>Peso % della PAC nel bilancio UE</a:t>
            </a:r>
          </a:p>
        </p:txBody>
      </p:sp>
      <p:pic>
        <p:nvPicPr>
          <p:cNvPr id="1201154" name="Picture 3"/>
          <p:cNvPicPr>
            <a:picLocks noChangeAspect="1" noChangeArrowheads="1"/>
          </p:cNvPicPr>
          <p:nvPr/>
        </p:nvPicPr>
        <p:blipFill>
          <a:blip r:embed="rId2" cstate="print"/>
          <a:srcRect/>
          <a:stretch>
            <a:fillRect/>
          </a:stretch>
        </p:blipFill>
        <p:spPr bwMode="auto">
          <a:xfrm>
            <a:off x="611189" y="1628800"/>
            <a:ext cx="7993260" cy="4680520"/>
          </a:xfrm>
          <a:prstGeom prst="rect">
            <a:avLst/>
          </a:prstGeom>
          <a:noFill/>
          <a:ln w="11430" algn="ctr">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7" name="Rectangle 2"/>
          <p:cNvSpPr>
            <a:spLocks noGrp="1" noChangeArrowheads="1"/>
          </p:cNvSpPr>
          <p:nvPr>
            <p:ph type="title"/>
          </p:nvPr>
        </p:nvSpPr>
        <p:spPr>
          <a:xfrm>
            <a:off x="1116013" y="404813"/>
            <a:ext cx="7200900" cy="503237"/>
          </a:xfrm>
        </p:spPr>
        <p:txBody>
          <a:bodyPr/>
          <a:lstStyle/>
          <a:p>
            <a:r>
              <a:rPr lang="it-IT" sz="2400" smtClean="0"/>
              <a:t>Peso % della spesa per la PAC sul PIL dell’UE</a:t>
            </a:r>
          </a:p>
        </p:txBody>
      </p:sp>
      <p:pic>
        <p:nvPicPr>
          <p:cNvPr id="1202178" name="Picture 3"/>
          <p:cNvPicPr>
            <a:picLocks noChangeAspect="1" noChangeArrowheads="1"/>
          </p:cNvPicPr>
          <p:nvPr/>
        </p:nvPicPr>
        <p:blipFill>
          <a:blip r:embed="rId2" cstate="print"/>
          <a:srcRect/>
          <a:stretch>
            <a:fillRect/>
          </a:stretch>
        </p:blipFill>
        <p:spPr bwMode="auto">
          <a:xfrm>
            <a:off x="468313" y="1700213"/>
            <a:ext cx="8280400" cy="4248150"/>
          </a:xfrm>
          <a:prstGeom prst="rect">
            <a:avLst/>
          </a:prstGeom>
          <a:noFill/>
          <a:ln w="11430" algn="ctr">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58082" name="Object 2"/>
          <p:cNvGraphicFramePr>
            <a:graphicFrameLocks noChangeAspect="1"/>
          </p:cNvGraphicFramePr>
          <p:nvPr/>
        </p:nvGraphicFramePr>
        <p:xfrm>
          <a:off x="4572000" y="1196975"/>
          <a:ext cx="4392613" cy="5040313"/>
        </p:xfrm>
        <a:graphic>
          <a:graphicData uri="http://schemas.openxmlformats.org/presentationml/2006/ole">
            <mc:AlternateContent xmlns:mc="http://schemas.openxmlformats.org/markup-compatibility/2006">
              <mc:Choice xmlns:v="urn:schemas-microsoft-com:vml" Requires="v">
                <p:oleObj spid="_x0000_s558087" name="Grafico" r:id="rId4" imgW="3962400" imgH="4038600" progId="MSGraph.Chart.8">
                  <p:embed followColorScheme="full"/>
                </p:oleObj>
              </mc:Choice>
              <mc:Fallback>
                <p:oleObj name="Grafico" r:id="rId4" imgW="3962400" imgH="40386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6975"/>
                        <a:ext cx="439261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8085" name="Rectangle 3"/>
          <p:cNvSpPr>
            <a:spLocks noGrp="1" noChangeArrowheads="1"/>
          </p:cNvSpPr>
          <p:nvPr>
            <p:ph type="title"/>
          </p:nvPr>
        </p:nvSpPr>
        <p:spPr>
          <a:xfrm>
            <a:off x="1219200" y="381000"/>
            <a:ext cx="7543800" cy="293688"/>
          </a:xfrm>
        </p:spPr>
        <p:txBody>
          <a:bodyPr anchor="ctr"/>
          <a:lstStyle/>
          <a:p>
            <a:r>
              <a:rPr lang="es-ES_tradnl" sz="2400" smtClean="0"/>
              <a:t>Modi diversi di valutare il “costo” della PAC</a:t>
            </a:r>
            <a:br>
              <a:rPr lang="es-ES_tradnl" sz="2400" smtClean="0"/>
            </a:br>
            <a:r>
              <a:rPr lang="it-IT" sz="1200" smtClean="0"/>
              <a:t>(Fonte; Commissione UE - DG Agricoltura)</a:t>
            </a:r>
            <a:endParaRPr lang="es-ES_tradnl" sz="1200" smtClean="0"/>
          </a:p>
        </p:txBody>
      </p:sp>
      <p:graphicFrame>
        <p:nvGraphicFramePr>
          <p:cNvPr id="558084" name="Object 4"/>
          <p:cNvGraphicFramePr>
            <a:graphicFrameLocks noChangeAspect="1"/>
          </p:cNvGraphicFramePr>
          <p:nvPr/>
        </p:nvGraphicFramePr>
        <p:xfrm>
          <a:off x="179388" y="1341438"/>
          <a:ext cx="4121150" cy="4751387"/>
        </p:xfrm>
        <a:graphic>
          <a:graphicData uri="http://schemas.openxmlformats.org/presentationml/2006/ole">
            <mc:AlternateContent xmlns:mc="http://schemas.openxmlformats.org/markup-compatibility/2006">
              <mc:Choice xmlns:v="urn:schemas-microsoft-com:vml" Requires="v">
                <p:oleObj spid="_x0000_s558088" name="Grafico" r:id="rId6" imgW="3743325" imgH="3876675" progId="MSGraph.Chart.8">
                  <p:embed followColorScheme="full"/>
                </p:oleObj>
              </mc:Choice>
              <mc:Fallback>
                <p:oleObj name="Grafico" r:id="rId6" imgW="3743325" imgH="3876675" progId="MSGraph.Chart.8">
                  <p:embed followColorScheme="full"/>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341438"/>
                        <a:ext cx="41211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5"/>
          <p:cNvSpPr>
            <a:spLocks noChangeArrowheads="1"/>
          </p:cNvSpPr>
          <p:nvPr/>
        </p:nvSpPr>
        <p:spPr bwMode="auto">
          <a:xfrm>
            <a:off x="5724525" y="1341438"/>
            <a:ext cx="2447925" cy="488950"/>
          </a:xfrm>
          <a:prstGeom prst="rect">
            <a:avLst/>
          </a:prstGeom>
          <a:noFill/>
          <a:ln w="9525">
            <a:noFill/>
            <a:miter lim="800000"/>
            <a:headEnd/>
            <a:tailEnd/>
          </a:ln>
        </p:spPr>
        <p:txBody>
          <a:bodyPr lIns="0" tIns="0" rIns="0" bIns="0">
            <a:spAutoFit/>
          </a:bodyPr>
          <a:lstStyle/>
          <a:p>
            <a:pPr algn="ctr"/>
            <a:r>
              <a:rPr lang="en-GB" sz="1600" i="1">
                <a:solidFill>
                  <a:schemeClr val="tx1"/>
                </a:solidFill>
                <a:latin typeface="Times New Roman" pitchFamily="18" charset="0"/>
                <a:cs typeface="Arial" charset="0"/>
              </a:rPr>
              <a:t>Rispetto al PIL e alla totale</a:t>
            </a:r>
          </a:p>
          <a:p>
            <a:pPr algn="ctr"/>
            <a:r>
              <a:rPr lang="en-GB" sz="1600" i="1">
                <a:solidFill>
                  <a:schemeClr val="tx1"/>
                </a:solidFill>
                <a:latin typeface="Times New Roman" pitchFamily="18" charset="0"/>
                <a:cs typeface="Arial" charset="0"/>
              </a:rPr>
              <a:t>spesa pubblica dei paesi UE</a:t>
            </a:r>
          </a:p>
        </p:txBody>
      </p:sp>
      <p:sp>
        <p:nvSpPr>
          <p:cNvPr id="558086" name="Rectangle 6"/>
          <p:cNvSpPr>
            <a:spLocks noChangeArrowheads="1"/>
          </p:cNvSpPr>
          <p:nvPr/>
        </p:nvSpPr>
        <p:spPr bwMode="auto">
          <a:xfrm>
            <a:off x="1547813" y="1341438"/>
            <a:ext cx="2136775" cy="488950"/>
          </a:xfrm>
          <a:prstGeom prst="rect">
            <a:avLst/>
          </a:prstGeom>
          <a:noFill/>
          <a:ln w="9525">
            <a:noFill/>
            <a:miter lim="800000"/>
            <a:headEnd/>
            <a:tailEnd/>
          </a:ln>
        </p:spPr>
        <p:txBody>
          <a:bodyPr lIns="0" tIns="0" rIns="0" bIns="0">
            <a:spAutoFit/>
          </a:bodyPr>
          <a:lstStyle/>
          <a:p>
            <a:pPr algn="ctr"/>
            <a:r>
              <a:rPr lang="en-GB" sz="1600" i="1">
                <a:solidFill>
                  <a:schemeClr val="tx1"/>
                </a:solidFill>
                <a:latin typeface="Times New Roman" pitchFamily="18" charset="0"/>
                <a:cs typeface="Arial" charset="0"/>
              </a:rPr>
              <a:t>Rispetto al bilancio UE</a:t>
            </a:r>
          </a:p>
          <a:p>
            <a:pPr algn="ctr"/>
            <a:r>
              <a:rPr lang="en-GB" sz="1600" i="1">
                <a:solidFill>
                  <a:schemeClr val="tx1"/>
                </a:solidFill>
                <a:latin typeface="Times New Roman" pitchFamily="18" charset="0"/>
                <a:cs typeface="Arial" charset="0"/>
              </a:rPr>
              <a:t>(in termini assoluti)</a:t>
            </a:r>
            <a:endParaRPr lang="en-GB" sz="1600" b="0">
              <a:solidFill>
                <a:schemeClr val="tx1"/>
              </a:solidFill>
              <a:latin typeface="Arial" charset="0"/>
              <a:cs typeface="Arial" charset="0"/>
            </a:endParaRPr>
          </a:p>
        </p:txBody>
      </p:sp>
      <p:sp>
        <p:nvSpPr>
          <p:cNvPr id="558087" name="AutoShape 7"/>
          <p:cNvSpPr>
            <a:spLocks noChangeArrowheads="1"/>
          </p:cNvSpPr>
          <p:nvPr/>
        </p:nvSpPr>
        <p:spPr bwMode="auto">
          <a:xfrm>
            <a:off x="5580063" y="3789363"/>
            <a:ext cx="1152525" cy="576262"/>
          </a:xfrm>
          <a:prstGeom prst="wedgeRectCallout">
            <a:avLst>
              <a:gd name="adj1" fmla="val 31542"/>
              <a:gd name="adj2" fmla="val 186917"/>
            </a:avLst>
          </a:prstGeom>
          <a:solidFill>
            <a:srgbClr val="FFFF99"/>
          </a:solidFill>
          <a:ln w="9525">
            <a:solidFill>
              <a:schemeClr val="tx1"/>
            </a:solidFill>
            <a:miter lim="800000"/>
            <a:headEnd/>
            <a:tailEnd/>
          </a:ln>
        </p:spPr>
        <p:txBody>
          <a:bodyPr/>
          <a:lstStyle/>
          <a:p>
            <a:pPr algn="ctr"/>
            <a:r>
              <a:rPr lang="es-AR" sz="1600" b="0">
                <a:solidFill>
                  <a:schemeClr val="tx1"/>
                </a:solidFill>
                <a:latin typeface="Times New Roman" pitchFamily="18" charset="0"/>
                <a:cs typeface="Arial" charset="0"/>
              </a:rPr>
              <a:t>0.43% del PIL UE</a:t>
            </a:r>
            <a:endParaRPr lang="es-ES" sz="1600" b="0">
              <a:solidFill>
                <a:schemeClr val="tx1"/>
              </a:solidFill>
              <a:latin typeface="Times New Roman" pitchFamily="18" charset="0"/>
              <a:cs typeface="Arial" charset="0"/>
            </a:endParaRPr>
          </a:p>
        </p:txBody>
      </p:sp>
      <p:sp>
        <p:nvSpPr>
          <p:cNvPr id="558088" name="Line 8">
            <a:hlinkClick r:id="" action="ppaction://hlinkshowjump?jump=firstslide"/>
          </p:cNvPr>
          <p:cNvSpPr>
            <a:spLocks noChangeShapeType="1"/>
          </p:cNvSpPr>
          <p:nvPr/>
        </p:nvSpPr>
        <p:spPr bwMode="auto">
          <a:xfrm>
            <a:off x="2051050" y="3789363"/>
            <a:ext cx="4465638" cy="1368425"/>
          </a:xfrm>
          <a:prstGeom prst="line">
            <a:avLst/>
          </a:prstGeom>
          <a:noFill/>
          <a:ln w="9525">
            <a:solidFill>
              <a:schemeClr val="tx1"/>
            </a:solidFill>
            <a:round/>
            <a:headEnd type="triangle" w="med" len="med"/>
            <a:tailEnd type="triangle" w="med" len="med"/>
          </a:ln>
        </p:spPr>
        <p:txBody>
          <a:bodyPr/>
          <a:lstStyle/>
          <a:p>
            <a:endParaRPr lang="it-IT"/>
          </a:p>
        </p:txBody>
      </p:sp>
      <p:sp>
        <p:nvSpPr>
          <p:cNvPr id="558089" name="AutoShape 9"/>
          <p:cNvSpPr>
            <a:spLocks noChangeArrowheads="1"/>
          </p:cNvSpPr>
          <p:nvPr/>
        </p:nvSpPr>
        <p:spPr bwMode="auto">
          <a:xfrm>
            <a:off x="827088" y="2708275"/>
            <a:ext cx="1296987" cy="576263"/>
          </a:xfrm>
          <a:prstGeom prst="wedgeRectCallout">
            <a:avLst>
              <a:gd name="adj1" fmla="val 42903"/>
              <a:gd name="adj2" fmla="val 133194"/>
            </a:avLst>
          </a:prstGeom>
          <a:solidFill>
            <a:srgbClr val="FFFF99"/>
          </a:solidFill>
          <a:ln w="9525">
            <a:solidFill>
              <a:schemeClr val="tx1"/>
            </a:solidFill>
            <a:miter lim="800000"/>
            <a:headEnd/>
            <a:tailEnd/>
          </a:ln>
        </p:spPr>
        <p:txBody>
          <a:bodyPr/>
          <a:lstStyle/>
          <a:p>
            <a:pPr algn="ctr"/>
            <a:r>
              <a:rPr lang="es-AR" sz="1600" b="0">
                <a:solidFill>
                  <a:schemeClr val="tx1"/>
                </a:solidFill>
                <a:latin typeface="Times New Roman" pitchFamily="18" charset="0"/>
                <a:cs typeface="Arial" charset="0"/>
              </a:rPr>
              <a:t>44% del bilancio UE</a:t>
            </a:r>
            <a:endParaRPr lang="es-ES" sz="1600" b="0">
              <a:solidFill>
                <a:schemeClr val="tx1"/>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6"/>
                                        </p:tgtEl>
                                        <p:attrNameLst>
                                          <p:attrName>style.visibility</p:attrName>
                                        </p:attrNameLst>
                                      </p:cBhvr>
                                      <p:to>
                                        <p:strVal val="visible"/>
                                      </p:to>
                                    </p:set>
                                    <p:anim calcmode="lin" valueType="num">
                                      <p:cBhvr additive="base">
                                        <p:cTn id="7" dur="500" fill="hold"/>
                                        <p:tgtEl>
                                          <p:spTgt spid="558086"/>
                                        </p:tgtEl>
                                        <p:attrNameLst>
                                          <p:attrName>ppt_x</p:attrName>
                                        </p:attrNameLst>
                                      </p:cBhvr>
                                      <p:tavLst>
                                        <p:tav tm="0">
                                          <p:val>
                                            <p:strVal val="0-#ppt_w/2"/>
                                          </p:val>
                                        </p:tav>
                                        <p:tav tm="100000">
                                          <p:val>
                                            <p:strVal val="#ppt_x"/>
                                          </p:val>
                                        </p:tav>
                                      </p:tavLst>
                                    </p:anim>
                                    <p:anim calcmode="lin" valueType="num">
                                      <p:cBhvr additive="base">
                                        <p:cTn id="8" dur="500" fill="hold"/>
                                        <p:tgtEl>
                                          <p:spTgt spid="55808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8084"/>
                                        </p:tgtEl>
                                        <p:attrNameLst>
                                          <p:attrName>style.visibility</p:attrName>
                                        </p:attrNameLst>
                                      </p:cBhvr>
                                      <p:to>
                                        <p:strVal val="visible"/>
                                      </p:to>
                                    </p:set>
                                    <p:anim calcmode="lin" valueType="num">
                                      <p:cBhvr additive="base">
                                        <p:cTn id="11" dur="500" fill="hold"/>
                                        <p:tgtEl>
                                          <p:spTgt spid="558084"/>
                                        </p:tgtEl>
                                        <p:attrNameLst>
                                          <p:attrName>ppt_x</p:attrName>
                                        </p:attrNameLst>
                                      </p:cBhvr>
                                      <p:tavLst>
                                        <p:tav tm="0">
                                          <p:val>
                                            <p:strVal val="0-#ppt_w/2"/>
                                          </p:val>
                                        </p:tav>
                                        <p:tav tm="100000">
                                          <p:val>
                                            <p:strVal val="#ppt_x"/>
                                          </p:val>
                                        </p:tav>
                                      </p:tavLst>
                                    </p:anim>
                                    <p:anim calcmode="lin" valueType="num">
                                      <p:cBhvr additive="base">
                                        <p:cTn id="12" dur="500" fill="hold"/>
                                        <p:tgtEl>
                                          <p:spTgt spid="55808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8089"/>
                                        </p:tgtEl>
                                        <p:attrNameLst>
                                          <p:attrName>style.visibility</p:attrName>
                                        </p:attrNameLst>
                                      </p:cBhvr>
                                      <p:to>
                                        <p:strVal val="visible"/>
                                      </p:to>
                                    </p:set>
                                    <p:anim calcmode="lin" valueType="num">
                                      <p:cBhvr additive="base">
                                        <p:cTn id="15" dur="500" fill="hold"/>
                                        <p:tgtEl>
                                          <p:spTgt spid="558089"/>
                                        </p:tgtEl>
                                        <p:attrNameLst>
                                          <p:attrName>ppt_x</p:attrName>
                                        </p:attrNameLst>
                                      </p:cBhvr>
                                      <p:tavLst>
                                        <p:tav tm="0">
                                          <p:val>
                                            <p:strVal val="0-#ppt_w/2"/>
                                          </p:val>
                                        </p:tav>
                                        <p:tav tm="100000">
                                          <p:val>
                                            <p:strVal val="#ppt_x"/>
                                          </p:val>
                                        </p:tav>
                                      </p:tavLst>
                                    </p:anim>
                                    <p:anim calcmode="lin" valueType="num">
                                      <p:cBhvr additive="base">
                                        <p:cTn id="16" dur="500" fill="hold"/>
                                        <p:tgtEl>
                                          <p:spTgt spid="55808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58082"/>
                                        </p:tgtEl>
                                        <p:attrNameLst>
                                          <p:attrName>style.visibility</p:attrName>
                                        </p:attrNameLst>
                                      </p:cBhvr>
                                      <p:to>
                                        <p:strVal val="visible"/>
                                      </p:to>
                                    </p:set>
                                    <p:anim calcmode="lin" valueType="num">
                                      <p:cBhvr additive="base">
                                        <p:cTn id="25" dur="500" fill="hold"/>
                                        <p:tgtEl>
                                          <p:spTgt spid="558082"/>
                                        </p:tgtEl>
                                        <p:attrNameLst>
                                          <p:attrName>ppt_x</p:attrName>
                                        </p:attrNameLst>
                                      </p:cBhvr>
                                      <p:tavLst>
                                        <p:tav tm="0">
                                          <p:val>
                                            <p:strVal val="1+#ppt_w/2"/>
                                          </p:val>
                                        </p:tav>
                                        <p:tav tm="100000">
                                          <p:val>
                                            <p:strVal val="#ppt_x"/>
                                          </p:val>
                                        </p:tav>
                                      </p:tavLst>
                                    </p:anim>
                                    <p:anim calcmode="lin" valueType="num">
                                      <p:cBhvr additive="base">
                                        <p:cTn id="26" dur="500" fill="hold"/>
                                        <p:tgtEl>
                                          <p:spTgt spid="55808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58087"/>
                                        </p:tgtEl>
                                        <p:attrNameLst>
                                          <p:attrName>style.visibility</p:attrName>
                                        </p:attrNameLst>
                                      </p:cBhvr>
                                      <p:to>
                                        <p:strVal val="visible"/>
                                      </p:to>
                                    </p:set>
                                    <p:anim calcmode="lin" valueType="num">
                                      <p:cBhvr additive="base">
                                        <p:cTn id="29" dur="500" fill="hold"/>
                                        <p:tgtEl>
                                          <p:spTgt spid="558087"/>
                                        </p:tgtEl>
                                        <p:attrNameLst>
                                          <p:attrName>ppt_x</p:attrName>
                                        </p:attrNameLst>
                                      </p:cBhvr>
                                      <p:tavLst>
                                        <p:tav tm="0">
                                          <p:val>
                                            <p:strVal val="1+#ppt_w/2"/>
                                          </p:val>
                                        </p:tav>
                                        <p:tav tm="100000">
                                          <p:val>
                                            <p:strVal val="#ppt_x"/>
                                          </p:val>
                                        </p:tav>
                                      </p:tavLst>
                                    </p:anim>
                                    <p:anim calcmode="lin" valueType="num">
                                      <p:cBhvr additive="base">
                                        <p:cTn id="30" dur="500" fill="hold"/>
                                        <p:tgtEl>
                                          <p:spTgt spid="558087"/>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58088"/>
                                        </p:tgtEl>
                                        <p:attrNameLst>
                                          <p:attrName>style.visibility</p:attrName>
                                        </p:attrNameLst>
                                      </p:cBhvr>
                                      <p:to>
                                        <p:strVal val="visible"/>
                                      </p:to>
                                    </p:set>
                                    <p:anim calcmode="lin" valueType="num">
                                      <p:cBhvr additive="base">
                                        <p:cTn id="33" dur="500" fill="hold"/>
                                        <p:tgtEl>
                                          <p:spTgt spid="558088"/>
                                        </p:tgtEl>
                                        <p:attrNameLst>
                                          <p:attrName>ppt_x</p:attrName>
                                        </p:attrNameLst>
                                      </p:cBhvr>
                                      <p:tavLst>
                                        <p:tav tm="0">
                                          <p:val>
                                            <p:strVal val="#ppt_x"/>
                                          </p:val>
                                        </p:tav>
                                        <p:tav tm="100000">
                                          <p:val>
                                            <p:strVal val="#ppt_x"/>
                                          </p:val>
                                        </p:tav>
                                      </p:tavLst>
                                    </p:anim>
                                    <p:anim calcmode="lin" valueType="num">
                                      <p:cBhvr additive="base">
                                        <p:cTn id="34" dur="500" fill="hold"/>
                                        <p:tgtEl>
                                          <p:spTgt spid="558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58082" grpId="0"/>
      <p:bldOleChart spid="558084" grpId="0"/>
      <p:bldP spid="2" grpId="0"/>
      <p:bldP spid="558086" grpId="0"/>
      <p:bldP spid="558087" grpId="0" animBg="1"/>
      <p:bldP spid="558088" grpId="0" animBg="1"/>
      <p:bldP spid="5580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00110"/>
          </a:xfrm>
          <a:prstGeom prst="rect">
            <a:avLst/>
          </a:prstGeom>
          <a:noFill/>
          <a:ln w="9525">
            <a:noFill/>
            <a:miter lim="800000"/>
            <a:headEnd/>
            <a:tailEnd/>
          </a:ln>
        </p:spPr>
        <p:txBody>
          <a:bodyPr>
            <a:spAutoFit/>
          </a:bodyPr>
          <a:lstStyle/>
          <a:p>
            <a:pPr marL="542925" indent="-457200" algn="just" eaLnBrk="0" hangingPunct="0">
              <a:lnSpc>
                <a:spcPct val="80000"/>
              </a:lnSpc>
              <a:spcBef>
                <a:spcPct val="50000"/>
              </a:spcBef>
              <a:buClr>
                <a:schemeClr val="tx1"/>
              </a:buClr>
              <a:buFont typeface="Wingdings" pitchFamily="2" charset="2"/>
              <a:buNone/>
            </a:pPr>
            <a:r>
              <a:rPr lang="it-IT" sz="2500" dirty="0" smtClean="0">
                <a:cs typeface="Times New Roman" pitchFamily="18" charset="0"/>
              </a:rPr>
              <a:t>Il budget per la </a:t>
            </a:r>
            <a:r>
              <a:rPr lang="it-IT" sz="2500" dirty="0" err="1" smtClean="0">
                <a:cs typeface="Times New Roman" pitchFamily="18" charset="0"/>
              </a:rPr>
              <a:t>Pac</a:t>
            </a:r>
            <a:endParaRPr lang="it-IT" sz="2500" dirty="0">
              <a:cs typeface="Times New Roman" pitchFamily="18" charset="0"/>
            </a:endParaRPr>
          </a:p>
        </p:txBody>
      </p:sp>
      <p:sp>
        <p:nvSpPr>
          <p:cNvPr id="702467" name="Rectangle 16"/>
          <p:cNvSpPr>
            <a:spLocks noChangeArrowheads="1"/>
          </p:cNvSpPr>
          <p:nvPr/>
        </p:nvSpPr>
        <p:spPr bwMode="auto">
          <a:xfrm>
            <a:off x="684213" y="1340768"/>
            <a:ext cx="8280400" cy="4825082"/>
          </a:xfrm>
          <a:prstGeom prst="rect">
            <a:avLst/>
          </a:prstGeom>
          <a:noFill/>
          <a:ln w="9525">
            <a:noFill/>
            <a:miter lim="800000"/>
            <a:headEnd/>
            <a:tailEnd/>
          </a:ln>
        </p:spPr>
        <p:txBody>
          <a:bodyPr/>
          <a:lstStyle/>
          <a:p>
            <a:r>
              <a:rPr lang="it-IT" sz="2000" dirty="0" smtClean="0"/>
              <a:t> </a:t>
            </a:r>
            <a:endParaRPr lang="it-IT" sz="2000" dirty="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Riduzione importante: -12,6% nel 2020 rispetto al 2013</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Diminuisce il peso della </a:t>
            </a:r>
            <a:r>
              <a:rPr lang="it-IT" sz="2000" dirty="0" err="1" smtClean="0">
                <a:solidFill>
                  <a:srgbClr val="006600"/>
                </a:solidFill>
              </a:rPr>
              <a:t>Pac</a:t>
            </a:r>
            <a:r>
              <a:rPr lang="it-IT" sz="2000" dirty="0" smtClean="0">
                <a:solidFill>
                  <a:srgbClr val="006600"/>
                </a:solidFill>
              </a:rPr>
              <a:t> nel budget dell’Ue</a:t>
            </a:r>
            <a:endParaRPr lang="it-IT" sz="2000" dirty="0">
              <a:solidFill>
                <a:srgbClr val="006600"/>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Dal 39,4% al 33,3%</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Taglio atteso: sono molte le esigenze politiche dell’Ue</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I e II Pilastro:</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Il I pilastro diventa più verde</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Il II pilastro si stabilizza al 32% del budget della </a:t>
            </a:r>
            <a:r>
              <a:rPr lang="it-IT" sz="2000" dirty="0" err="1" smtClean="0">
                <a:solidFill>
                  <a:schemeClr val="tx1"/>
                </a:solidFill>
              </a:rPr>
              <a:t>Pac</a:t>
            </a:r>
            <a:endParaRPr lang="it-IT" sz="2000" dirty="0" smtClean="0">
              <a:solidFill>
                <a:schemeClr val="tx1"/>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Effetti per l’Italia:</a:t>
            </a:r>
            <a:endParaRPr lang="it-IT" sz="2000" dirty="0" smtClean="0">
              <a:solidFill>
                <a:schemeClr val="tx1"/>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Massimale pagamenti diretti al 2013: 4,122 </a:t>
            </a:r>
            <a:r>
              <a:rPr lang="it-IT" sz="2000" dirty="0" err="1" smtClean="0">
                <a:solidFill>
                  <a:schemeClr val="tx1"/>
                </a:solidFill>
              </a:rPr>
              <a:t>mld</a:t>
            </a:r>
            <a:r>
              <a:rPr lang="it-IT" sz="2000" dirty="0" smtClean="0">
                <a:solidFill>
                  <a:schemeClr val="tx1"/>
                </a:solidFill>
              </a:rPr>
              <a:t> €</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Taglio </a:t>
            </a:r>
            <a:r>
              <a:rPr lang="it-IT" sz="2000" dirty="0" err="1" smtClean="0">
                <a:solidFill>
                  <a:schemeClr val="tx1"/>
                </a:solidFill>
              </a:rPr>
              <a:t>bugdet</a:t>
            </a:r>
            <a:r>
              <a:rPr lang="it-IT" sz="2000" dirty="0" smtClean="0">
                <a:solidFill>
                  <a:schemeClr val="tx1"/>
                </a:solidFill>
              </a:rPr>
              <a:t> </a:t>
            </a:r>
            <a:r>
              <a:rPr lang="it-IT" sz="2000" dirty="0" smtClean="0">
                <a:solidFill>
                  <a:schemeClr val="tx1"/>
                </a:solidFill>
              </a:rPr>
              <a:t>della </a:t>
            </a:r>
            <a:r>
              <a:rPr lang="it-IT" sz="2000" dirty="0" err="1" smtClean="0">
                <a:solidFill>
                  <a:schemeClr val="tx1"/>
                </a:solidFill>
              </a:rPr>
              <a:t>Pac</a:t>
            </a:r>
            <a:r>
              <a:rPr lang="it-IT" sz="2000" dirty="0" smtClean="0">
                <a:solidFill>
                  <a:schemeClr val="tx1"/>
                </a:solidFill>
              </a:rPr>
              <a:t>: riduzione 12,6 %</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Convergenza: riduzione ulteriore del  4,8%</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1"/>
                </a:solidFill>
              </a:rPr>
              <a:t>Massimale pagamenti diretti al 2020: 3,429 </a:t>
            </a:r>
            <a:r>
              <a:rPr lang="it-IT" sz="2000" dirty="0" err="1" smtClean="0">
                <a:solidFill>
                  <a:schemeClr val="tx1"/>
                </a:solidFill>
              </a:rPr>
              <a:t>mld</a:t>
            </a:r>
            <a:r>
              <a:rPr lang="it-IT" sz="2000" dirty="0" smtClean="0">
                <a:solidFill>
                  <a:schemeClr val="tx1"/>
                </a:solidFill>
              </a:rPr>
              <a:t> €</a:t>
            </a:r>
          </a:p>
          <a:p>
            <a:pPr marL="742950" lvl="1" indent="-285750" eaLnBrk="0" hangingPunct="0">
              <a:lnSpc>
                <a:spcPct val="80000"/>
              </a:lnSpc>
              <a:spcBef>
                <a:spcPct val="20000"/>
              </a:spcBef>
              <a:buClr>
                <a:schemeClr val="accent2"/>
              </a:buClr>
              <a:buFont typeface="Wingdings" pitchFamily="2" charset="2"/>
              <a:buChar char="Ø"/>
            </a:pPr>
            <a:endParaRPr lang="it-IT" sz="20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6" name="Rectangle 2"/>
          <p:cNvSpPr>
            <a:spLocks noGrp="1" noChangeArrowheads="1"/>
          </p:cNvSpPr>
          <p:nvPr>
            <p:ph type="title"/>
          </p:nvPr>
        </p:nvSpPr>
        <p:spPr>
          <a:xfrm>
            <a:off x="1116013" y="188913"/>
            <a:ext cx="7543800" cy="573087"/>
          </a:xfrm>
        </p:spPr>
        <p:txBody>
          <a:bodyPr/>
          <a:lstStyle/>
          <a:p>
            <a:r>
              <a:rPr lang="it-IT" sz="3200" smtClean="0">
                <a:effectLst/>
              </a:rPr>
              <a:t>Il Pua nell’Ue</a:t>
            </a:r>
          </a:p>
        </p:txBody>
      </p:sp>
      <p:graphicFrame>
        <p:nvGraphicFramePr>
          <p:cNvPr id="1016835" name="Object 3"/>
          <p:cNvGraphicFramePr>
            <a:graphicFrameLocks noGrp="1" noChangeAspect="1"/>
          </p:cNvGraphicFramePr>
          <p:nvPr>
            <p:ph idx="1"/>
          </p:nvPr>
        </p:nvGraphicFramePr>
        <p:xfrm>
          <a:off x="684213" y="1557338"/>
          <a:ext cx="8459787" cy="5111750"/>
        </p:xfrm>
        <a:graphic>
          <a:graphicData uri="http://schemas.openxmlformats.org/presentationml/2006/ole">
            <mc:AlternateContent xmlns:mc="http://schemas.openxmlformats.org/markup-compatibility/2006">
              <mc:Choice xmlns:v="urn:schemas-microsoft-com:vml" Requires="v">
                <p:oleObj spid="_x0000_s1586180" name="Grafico" r:id="rId4" imgW="8734425" imgH="4371975" progId="MSGraph.Chart.8">
                  <p:embed followColorScheme="full"/>
                </p:oleObj>
              </mc:Choice>
              <mc:Fallback>
                <p:oleObj name="Grafico" r:id="rId4" imgW="8734425" imgH="437197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557338"/>
                        <a:ext cx="8459787"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16837" name="Text Box 4"/>
          <p:cNvSpPr txBox="1">
            <a:spLocks noChangeArrowheads="1"/>
          </p:cNvSpPr>
          <p:nvPr/>
        </p:nvSpPr>
        <p:spPr bwMode="auto">
          <a:xfrm>
            <a:off x="971550" y="1484313"/>
            <a:ext cx="7921625" cy="325437"/>
          </a:xfrm>
          <a:prstGeom prst="rect">
            <a:avLst/>
          </a:prstGeom>
          <a:noFill/>
          <a:ln w="11430" algn="ctr">
            <a:noFill/>
            <a:miter lim="800000"/>
            <a:headEnd/>
            <a:tailEnd/>
          </a:ln>
        </p:spPr>
        <p:txBody>
          <a:bodyPr>
            <a:spAutoFit/>
          </a:bodyPr>
          <a:lstStyle/>
          <a:p>
            <a:pPr marL="442913" indent="-263525">
              <a:lnSpc>
                <a:spcPct val="85000"/>
              </a:lnSpc>
              <a:spcBef>
                <a:spcPct val="50000"/>
              </a:spcBef>
            </a:pPr>
            <a:r>
              <a:rPr lang="it-IT" sz="1800">
                <a:solidFill>
                  <a:srgbClr val="000066"/>
                </a:solidFill>
                <a:latin typeface="Times New Roman" pitchFamily="18" charset="0"/>
              </a:rPr>
              <a:t>Media del Pua per Stato membro al 2008 (€/ha)</a:t>
            </a:r>
            <a:endParaRPr lang="it-IT" sz="1400">
              <a:solidFill>
                <a:srgbClr val="000066"/>
              </a:solidFill>
              <a:latin typeface="Times New Roman" pitchFamily="18" charset="0"/>
            </a:endParaRPr>
          </a:p>
        </p:txBody>
      </p:sp>
      <p:sp>
        <p:nvSpPr>
          <p:cNvPr id="1016838" name="Text Box 5"/>
          <p:cNvSpPr txBox="1">
            <a:spLocks noChangeArrowheads="1"/>
          </p:cNvSpPr>
          <p:nvPr/>
        </p:nvSpPr>
        <p:spPr bwMode="auto">
          <a:xfrm>
            <a:off x="827088" y="5876925"/>
            <a:ext cx="7921625" cy="273050"/>
          </a:xfrm>
          <a:prstGeom prst="rect">
            <a:avLst/>
          </a:prstGeom>
          <a:noFill/>
          <a:ln w="11430" algn="ctr">
            <a:noFill/>
            <a:miter lim="800000"/>
            <a:headEnd/>
            <a:tailEnd/>
          </a:ln>
        </p:spPr>
        <p:txBody>
          <a:bodyPr>
            <a:spAutoFit/>
          </a:bodyPr>
          <a:lstStyle/>
          <a:p>
            <a:pPr marL="442913" indent="-263525">
              <a:lnSpc>
                <a:spcPct val="85000"/>
              </a:lnSpc>
              <a:spcBef>
                <a:spcPct val="50000"/>
              </a:spcBef>
            </a:pPr>
            <a:r>
              <a:rPr lang="it-IT" sz="1400">
                <a:solidFill>
                  <a:srgbClr val="000066"/>
                </a:solidFill>
                <a:latin typeface="Times New Roman" pitchFamily="18" charset="0"/>
              </a:rPr>
              <a:t>(Fonte; Commissione UE - DG Agri)</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323850" y="1676400"/>
            <a:ext cx="8569325" cy="2271713"/>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800">
                <a:solidFill>
                  <a:srgbClr val="FF0000"/>
                </a:solidFill>
                <a:latin typeface="Times New Roman" pitchFamily="18" charset="0"/>
                <a:cs typeface="Times New Roman" pitchFamily="18" charset="0"/>
              </a:rPr>
              <a:t>La Pac dopo il 2013:</a:t>
            </a:r>
          </a:p>
          <a:p>
            <a:pPr marL="542925" indent="-457200" algn="ctr">
              <a:spcBef>
                <a:spcPct val="50000"/>
              </a:spcBef>
              <a:buClr>
                <a:schemeClr val="tx1"/>
              </a:buClr>
              <a:buFont typeface="Wingdings" pitchFamily="2" charset="2"/>
              <a:buNone/>
            </a:pPr>
            <a:r>
              <a:rPr lang="it-IT" sz="4400">
                <a:solidFill>
                  <a:schemeClr val="tx1"/>
                </a:solidFill>
                <a:latin typeface="Times New Roman" pitchFamily="18" charset="0"/>
                <a:cs typeface="Times New Roman" pitchFamily="18" charset="0"/>
              </a:rPr>
              <a:t>gli obiettivi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363">
                                            <p:txEl>
                                              <p:pRg st="2" end="2"/>
                                            </p:txEl>
                                          </p:spTgt>
                                        </p:tgtEl>
                                        <p:attrNameLst>
                                          <p:attrName>style.visibility</p:attrName>
                                        </p:attrNameLst>
                                      </p:cBhvr>
                                      <p:to>
                                        <p:strVal val="visible"/>
                                      </p:to>
                                    </p:set>
                                    <p:animEffect transition="in" filter="dissolve">
                                      <p:cBhvr>
                                        <p:cTn id="12" dur="500"/>
                                        <p:tgtEl>
                                          <p:spTgt spid="1679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6273" name="Segnaposto numero diapositiva 5"/>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F5ADC5C5-C2AF-474B-9375-968037283902}" type="slidenum">
              <a:rPr lang="en-GB" sz="1400" b="0">
                <a:solidFill>
                  <a:schemeClr val="tx1"/>
                </a:solidFill>
                <a:latin typeface="Times New Roman" pitchFamily="18" charset="0"/>
                <a:ea typeface="ＭＳ Ｐゴシック"/>
                <a:cs typeface="ＭＳ Ｐゴシック"/>
              </a:rPr>
              <a:pPr algn="ctr"/>
              <a:t>17</a:t>
            </a:fld>
            <a:endParaRPr lang="en-GB" sz="1400" b="0">
              <a:solidFill>
                <a:schemeClr val="tx1"/>
              </a:solidFill>
              <a:latin typeface="Times New Roman" pitchFamily="18" charset="0"/>
              <a:ea typeface="ＭＳ Ｐゴシック"/>
              <a:cs typeface="ＭＳ Ｐゴシック"/>
            </a:endParaRPr>
          </a:p>
        </p:txBody>
      </p:sp>
      <p:sp>
        <p:nvSpPr>
          <p:cNvPr id="22531" name="Rectangle 4"/>
          <p:cNvSpPr>
            <a:spLocks noGrp="1" noChangeArrowheads="1"/>
          </p:cNvSpPr>
          <p:nvPr>
            <p:ph type="title" idx="4294967295"/>
          </p:nvPr>
        </p:nvSpPr>
        <p:spPr>
          <a:xfrm>
            <a:off x="1195388" y="533400"/>
            <a:ext cx="7489825" cy="344488"/>
          </a:xfrm>
          <a:noFill/>
        </p:spPr>
        <p:txBody>
          <a:bodyPr anchor="ctr"/>
          <a:lstStyle/>
          <a:p>
            <a:r>
              <a:rPr lang="it-IT" smtClean="0">
                <a:effectLst/>
              </a:rPr>
              <a:t>Gli obiettivi della riforma</a:t>
            </a:r>
          </a:p>
        </p:txBody>
      </p:sp>
      <p:sp>
        <p:nvSpPr>
          <p:cNvPr id="22535" name="CasellaDiTesto 15"/>
          <p:cNvSpPr txBox="1">
            <a:spLocks noChangeArrowheads="1"/>
          </p:cNvSpPr>
          <p:nvPr/>
        </p:nvSpPr>
        <p:spPr bwMode="auto">
          <a:xfrm>
            <a:off x="468313" y="1341438"/>
            <a:ext cx="8382000" cy="455612"/>
          </a:xfrm>
          <a:prstGeom prst="rect">
            <a:avLst/>
          </a:prstGeom>
          <a:noFill/>
          <a:ln w="9525">
            <a:noFill/>
            <a:miter lim="800000"/>
            <a:headEnd/>
            <a:tailEnd/>
          </a:ln>
        </p:spPr>
        <p:txBody>
          <a:bodyPr>
            <a:spAutoFit/>
          </a:bodyPr>
          <a:lstStyle/>
          <a:p>
            <a:pPr algn="ctr">
              <a:lnSpc>
                <a:spcPct val="85000"/>
              </a:lnSpc>
              <a:spcBef>
                <a:spcPct val="20000"/>
              </a:spcBef>
            </a:pPr>
            <a:r>
              <a:rPr lang="it-IT" sz="2800" b="0">
                <a:solidFill>
                  <a:srgbClr val="011157"/>
                </a:solidFill>
                <a:latin typeface="Times New Roman" pitchFamily="18" charset="0"/>
                <a:ea typeface="ＭＳ Ｐゴシック"/>
                <a:cs typeface="ＭＳ Ｐゴシック"/>
              </a:rPr>
              <a:t>La Commissione indica </a:t>
            </a:r>
            <a:r>
              <a:rPr lang="it-IT" sz="2800" i="1">
                <a:solidFill>
                  <a:srgbClr val="011157"/>
                </a:solidFill>
                <a:latin typeface="Times New Roman" pitchFamily="18" charset="0"/>
                <a:ea typeface="ＭＳ Ｐゴシック"/>
                <a:cs typeface="ＭＳ Ｐゴシック"/>
              </a:rPr>
              <a:t>tre grandi sfide </a:t>
            </a:r>
            <a:r>
              <a:rPr lang="it-IT" sz="2800" b="0">
                <a:solidFill>
                  <a:srgbClr val="011157"/>
                </a:solidFill>
                <a:latin typeface="Times New Roman" pitchFamily="18" charset="0"/>
                <a:ea typeface="ＭＳ Ｐゴシック"/>
                <a:cs typeface="ＭＳ Ｐゴシック"/>
              </a:rPr>
              <a:t>per il futuro</a:t>
            </a:r>
          </a:p>
        </p:txBody>
      </p:sp>
      <p:sp>
        <p:nvSpPr>
          <p:cNvPr id="22539" name="CasellaDiTesto 19"/>
          <p:cNvSpPr txBox="1">
            <a:spLocks noChangeArrowheads="1"/>
          </p:cNvSpPr>
          <p:nvPr/>
        </p:nvSpPr>
        <p:spPr bwMode="auto">
          <a:xfrm>
            <a:off x="6372225" y="5516563"/>
            <a:ext cx="1981200" cy="714375"/>
          </a:xfrm>
          <a:prstGeom prst="rect">
            <a:avLst/>
          </a:prstGeom>
          <a:noFill/>
          <a:ln w="9525">
            <a:noFill/>
            <a:miter lim="800000"/>
            <a:headEnd/>
            <a:tailEnd/>
          </a:ln>
        </p:spPr>
        <p:txBody>
          <a:bodyPr>
            <a:spAutoFit/>
          </a:bodyPr>
          <a:lstStyle/>
          <a:p>
            <a:pPr marL="0" lvl="1" algn="ctr">
              <a:lnSpc>
                <a:spcPct val="85000"/>
              </a:lnSpc>
              <a:spcBef>
                <a:spcPct val="20000"/>
              </a:spcBef>
            </a:pPr>
            <a:r>
              <a:rPr lang="it-IT" sz="2400" i="1">
                <a:solidFill>
                  <a:schemeClr val="tx2"/>
                </a:solidFill>
                <a:latin typeface="Times New Roman" pitchFamily="18" charset="0"/>
                <a:ea typeface="ＭＳ Ｐゴシック"/>
                <a:cs typeface="ＭＳ Ｐゴシック"/>
              </a:rPr>
              <a:t>Sviluppo territoriale</a:t>
            </a:r>
            <a:endParaRPr lang="it-IT" sz="2200" b="0">
              <a:solidFill>
                <a:srgbClr val="011157"/>
              </a:solidFill>
              <a:latin typeface="Times New Roman" pitchFamily="18" charset="0"/>
              <a:ea typeface="ＭＳ Ｐゴシック"/>
              <a:cs typeface="ＭＳ Ｐゴシック"/>
            </a:endParaRPr>
          </a:p>
        </p:txBody>
      </p:sp>
      <p:sp>
        <p:nvSpPr>
          <p:cNvPr id="17" name="CasellaDiTesto 16"/>
          <p:cNvSpPr txBox="1">
            <a:spLocks noChangeArrowheads="1"/>
          </p:cNvSpPr>
          <p:nvPr/>
        </p:nvSpPr>
        <p:spPr bwMode="auto">
          <a:xfrm>
            <a:off x="971550" y="5516563"/>
            <a:ext cx="2057400" cy="714375"/>
          </a:xfrm>
          <a:prstGeom prst="rect">
            <a:avLst/>
          </a:prstGeom>
          <a:noFill/>
          <a:ln w="9525">
            <a:noFill/>
            <a:miter lim="800000"/>
            <a:headEnd/>
            <a:tailEnd/>
          </a:ln>
        </p:spPr>
        <p:txBody>
          <a:bodyPr>
            <a:spAutoFit/>
          </a:bodyPr>
          <a:lstStyle/>
          <a:p>
            <a:pPr marL="0" lvl="1" algn="ctr">
              <a:lnSpc>
                <a:spcPct val="85000"/>
              </a:lnSpc>
              <a:spcBef>
                <a:spcPct val="20000"/>
              </a:spcBef>
            </a:pPr>
            <a:r>
              <a:rPr lang="it-IT" sz="2400" i="1">
                <a:solidFill>
                  <a:schemeClr val="tx2"/>
                </a:solidFill>
                <a:latin typeface="Times New Roman" pitchFamily="18" charset="0"/>
                <a:ea typeface="ＭＳ Ｐゴシック"/>
                <a:cs typeface="ＭＳ Ｐゴシック"/>
              </a:rPr>
              <a:t>Produzione di cibo</a:t>
            </a:r>
            <a:endParaRPr lang="it-IT" sz="2200" b="0">
              <a:solidFill>
                <a:srgbClr val="011157"/>
              </a:solidFill>
              <a:latin typeface="Times New Roman" pitchFamily="18" charset="0"/>
              <a:ea typeface="ＭＳ Ｐゴシック"/>
              <a:cs typeface="ＭＳ Ｐゴシック"/>
            </a:endParaRPr>
          </a:p>
        </p:txBody>
      </p:sp>
      <p:sp>
        <p:nvSpPr>
          <p:cNvPr id="18" name="CasellaDiTesto 17"/>
          <p:cNvSpPr txBox="1">
            <a:spLocks noChangeArrowheads="1"/>
          </p:cNvSpPr>
          <p:nvPr/>
        </p:nvSpPr>
        <p:spPr bwMode="auto">
          <a:xfrm>
            <a:off x="3492500" y="5516563"/>
            <a:ext cx="2514600" cy="714375"/>
          </a:xfrm>
          <a:prstGeom prst="rect">
            <a:avLst/>
          </a:prstGeom>
          <a:noFill/>
          <a:ln w="9525">
            <a:noFill/>
            <a:miter lim="800000"/>
            <a:headEnd/>
            <a:tailEnd/>
          </a:ln>
        </p:spPr>
        <p:txBody>
          <a:bodyPr>
            <a:spAutoFit/>
          </a:bodyPr>
          <a:lstStyle/>
          <a:p>
            <a:pPr marL="0" lvl="1" algn="ctr">
              <a:lnSpc>
                <a:spcPct val="85000"/>
              </a:lnSpc>
              <a:spcBef>
                <a:spcPct val="20000"/>
              </a:spcBef>
            </a:pPr>
            <a:r>
              <a:rPr lang="it-IT" sz="2400" i="1">
                <a:solidFill>
                  <a:schemeClr val="tx2"/>
                </a:solidFill>
                <a:latin typeface="Times New Roman" pitchFamily="18" charset="0"/>
                <a:ea typeface="ＭＳ Ｐゴシック"/>
                <a:cs typeface="ＭＳ Ｐゴシック"/>
              </a:rPr>
              <a:t>Gestione risorse naturali </a:t>
            </a:r>
            <a:endParaRPr lang="it-IT" sz="2200" b="0">
              <a:solidFill>
                <a:srgbClr val="011157"/>
              </a:solidFill>
              <a:latin typeface="Times New Roman" pitchFamily="18" charset="0"/>
              <a:ea typeface="ＭＳ Ｐゴシック"/>
              <a:cs typeface="ＭＳ Ｐゴシック"/>
            </a:endParaRPr>
          </a:p>
        </p:txBody>
      </p:sp>
      <p:pic>
        <p:nvPicPr>
          <p:cNvPr id="1206279" name="Picture 12"/>
          <p:cNvPicPr>
            <a:picLocks noChangeAspect="1" noChangeArrowheads="1"/>
          </p:cNvPicPr>
          <p:nvPr/>
        </p:nvPicPr>
        <p:blipFill>
          <a:blip r:embed="rId3" cstate="print"/>
          <a:srcRect/>
          <a:stretch>
            <a:fillRect/>
          </a:stretch>
        </p:blipFill>
        <p:spPr bwMode="auto">
          <a:xfrm>
            <a:off x="900113" y="1844675"/>
            <a:ext cx="7478712" cy="3635375"/>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500" fill="hold"/>
                                        <p:tgtEl>
                                          <p:spTgt spid="22535"/>
                                        </p:tgtEl>
                                        <p:attrNameLst>
                                          <p:attrName>ppt_x</p:attrName>
                                        </p:attrNameLst>
                                      </p:cBhvr>
                                      <p:tavLst>
                                        <p:tav tm="0">
                                          <p:val>
                                            <p:strVal val="#ppt_x"/>
                                          </p:val>
                                        </p:tav>
                                        <p:tav tm="100000">
                                          <p:val>
                                            <p:strVal val="#ppt_x"/>
                                          </p:val>
                                        </p:tav>
                                      </p:tavLst>
                                    </p:anim>
                                    <p:anim calcmode="lin" valueType="num">
                                      <p:cBhvr additive="base">
                                        <p:cTn id="12"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22539"/>
                                        </p:tgtEl>
                                        <p:attrNameLst>
                                          <p:attrName>style.visibility</p:attrName>
                                        </p:attrNameLst>
                                      </p:cBhvr>
                                      <p:to>
                                        <p:strVal val="visible"/>
                                      </p:to>
                                    </p:set>
                                    <p:anim calcmode="lin" valueType="num">
                                      <p:cBhvr additive="base">
                                        <p:cTn id="29" dur="500" fill="hold"/>
                                        <p:tgtEl>
                                          <p:spTgt spid="22539"/>
                                        </p:tgtEl>
                                        <p:attrNameLst>
                                          <p:attrName>ppt_x</p:attrName>
                                        </p:attrNameLst>
                                      </p:cBhvr>
                                      <p:tavLst>
                                        <p:tav tm="0">
                                          <p:val>
                                            <p:strVal val="#ppt_x"/>
                                          </p:val>
                                        </p:tav>
                                        <p:tav tm="100000">
                                          <p:val>
                                            <p:strVal val="#ppt_x"/>
                                          </p:val>
                                        </p:tav>
                                      </p:tavLst>
                                    </p:anim>
                                    <p:anim calcmode="lin" valueType="num">
                                      <p:cBhvr additive="base">
                                        <p:cTn id="30"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5" grpId="0"/>
      <p:bldP spid="22539"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21" name="Titolo 1"/>
          <p:cNvSpPr>
            <a:spLocks noGrp="1"/>
          </p:cNvSpPr>
          <p:nvPr>
            <p:ph type="title" idx="4294967295"/>
          </p:nvPr>
        </p:nvSpPr>
        <p:spPr>
          <a:xfrm>
            <a:off x="1331913" y="476250"/>
            <a:ext cx="7278687" cy="457200"/>
          </a:xfrm>
          <a:noFill/>
        </p:spPr>
        <p:txBody>
          <a:bodyPr anchor="ctr"/>
          <a:lstStyle/>
          <a:p>
            <a:r>
              <a:rPr lang="it-IT" smtClean="0">
                <a:effectLst/>
              </a:rPr>
              <a:t>La produzione di cibo</a:t>
            </a:r>
          </a:p>
        </p:txBody>
      </p:sp>
      <p:sp>
        <p:nvSpPr>
          <p:cNvPr id="1208322" name="Segnaposto contenuto 2"/>
          <p:cNvSpPr>
            <a:spLocks noGrp="1"/>
          </p:cNvSpPr>
          <p:nvPr>
            <p:ph idx="4294967295"/>
          </p:nvPr>
        </p:nvSpPr>
        <p:spPr>
          <a:xfrm>
            <a:off x="755650" y="1484313"/>
            <a:ext cx="7777163" cy="4641850"/>
          </a:xfrm>
        </p:spPr>
        <p:txBody>
          <a:bodyPr/>
          <a:lstStyle/>
          <a:p>
            <a:pPr>
              <a:spcBef>
                <a:spcPts val="600"/>
              </a:spcBef>
            </a:pPr>
            <a:r>
              <a:rPr lang="it-IT" smtClean="0"/>
              <a:t>Sostenere i </a:t>
            </a:r>
            <a:r>
              <a:rPr lang="it-IT" b="1" i="1" smtClean="0"/>
              <a:t>redditi dei produttori agricoli </a:t>
            </a:r>
            <a:r>
              <a:rPr lang="it-IT" smtClean="0"/>
              <a:t>e contribuire a ridurre la loro variabilità dovuta alla volatilità dei prezzi</a:t>
            </a:r>
          </a:p>
          <a:p>
            <a:pPr>
              <a:spcBef>
                <a:spcPts val="600"/>
              </a:spcBef>
            </a:pPr>
            <a:r>
              <a:rPr lang="it-IT" smtClean="0"/>
              <a:t>Sostenere la </a:t>
            </a:r>
            <a:r>
              <a:rPr lang="it-IT" b="1" i="1" smtClean="0"/>
              <a:t>competitività </a:t>
            </a:r>
            <a:r>
              <a:rPr lang="it-IT" smtClean="0"/>
              <a:t>delle imprese agricole</a:t>
            </a:r>
          </a:p>
          <a:p>
            <a:pPr lvl="1">
              <a:spcBef>
                <a:spcPts val="600"/>
              </a:spcBef>
            </a:pPr>
            <a:r>
              <a:rPr lang="it-IT" b="1" i="1" smtClean="0"/>
              <a:t>Nei confronti del resto del mondo</a:t>
            </a:r>
            <a:r>
              <a:rPr lang="it-IT" smtClean="0"/>
              <a:t>, per compensare i più elevati standard imposti agli agricoltori europei sul fronte ambientale, della salubrità e del benessere degli animali</a:t>
            </a:r>
          </a:p>
          <a:p>
            <a:pPr lvl="1">
              <a:spcBef>
                <a:spcPts val="600"/>
              </a:spcBef>
            </a:pPr>
            <a:r>
              <a:rPr lang="it-IT" b="1" i="1" smtClean="0"/>
              <a:t>Ma anche all’interno della filiera agro-alimentare</a:t>
            </a:r>
            <a:r>
              <a:rPr lang="it-IT" smtClean="0"/>
              <a:t>, dove le imprese agricole subiscono il maggior potere di mercato detenuto da altri soggetti</a:t>
            </a:r>
          </a:p>
          <a:p>
            <a:pPr>
              <a:spcBef>
                <a:spcPts val="600"/>
              </a:spcBef>
            </a:pPr>
            <a:r>
              <a:rPr lang="it-IT" smtClean="0"/>
              <a:t>Sostenere l’attività agricola nelle </a:t>
            </a:r>
            <a:r>
              <a:rPr lang="it-IT" b="1" i="1" smtClean="0"/>
              <a:t>zone con vincoli naturali, </a:t>
            </a:r>
            <a:r>
              <a:rPr lang="it-IT" smtClean="0"/>
              <a:t>offrendo una compensazione aggiuntiva</a:t>
            </a:r>
            <a:endParaRPr lang="it-IT" b="1" i="1" smtClean="0"/>
          </a:p>
        </p:txBody>
      </p:sp>
      <p:sp>
        <p:nvSpPr>
          <p:cNvPr id="1208323" name="Segnaposto numero diapositiva 3"/>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2385D8D9-40DC-4FD7-A6D6-9A378214AED1}" type="slidenum">
              <a:rPr lang="it-IT" sz="1400" b="0">
                <a:solidFill>
                  <a:schemeClr val="tx1"/>
                </a:solidFill>
                <a:latin typeface="Times New Roman" pitchFamily="18" charset="0"/>
                <a:ea typeface="ＭＳ Ｐゴシック"/>
                <a:cs typeface="ＭＳ Ｐゴシック"/>
              </a:rPr>
              <a:pPr algn="ctr"/>
              <a:t>18</a:t>
            </a:fld>
            <a:endParaRPr lang="it-IT" sz="1400" b="0">
              <a:solidFill>
                <a:schemeClr val="tx1"/>
              </a:solidFill>
              <a:latin typeface="Times New Roman" pitchFamily="18" charset="0"/>
              <a:ea typeface="ＭＳ Ｐゴシック"/>
              <a:cs typeface="ＭＳ Ｐゴシック"/>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9345" name="Titolo 1"/>
          <p:cNvSpPr>
            <a:spLocks noGrp="1"/>
          </p:cNvSpPr>
          <p:nvPr>
            <p:ph type="title" idx="4294967295"/>
          </p:nvPr>
        </p:nvSpPr>
        <p:spPr>
          <a:xfrm>
            <a:off x="1042988" y="404813"/>
            <a:ext cx="7416800" cy="609600"/>
          </a:xfrm>
          <a:noFill/>
        </p:spPr>
        <p:txBody>
          <a:bodyPr anchor="ctr"/>
          <a:lstStyle/>
          <a:p>
            <a:r>
              <a:rPr lang="it-IT" smtClean="0">
                <a:effectLst/>
              </a:rPr>
              <a:t>Gestione risorse naturali</a:t>
            </a:r>
          </a:p>
        </p:txBody>
      </p:sp>
      <p:sp>
        <p:nvSpPr>
          <p:cNvPr id="1209346" name="Segnaposto contenuto 2"/>
          <p:cNvSpPr>
            <a:spLocks noGrp="1"/>
          </p:cNvSpPr>
          <p:nvPr>
            <p:ph idx="4294967295"/>
          </p:nvPr>
        </p:nvSpPr>
        <p:spPr>
          <a:xfrm>
            <a:off x="827088" y="1628775"/>
            <a:ext cx="7632700" cy="4497388"/>
          </a:xfrm>
        </p:spPr>
        <p:txBody>
          <a:bodyPr/>
          <a:lstStyle/>
          <a:p>
            <a:r>
              <a:rPr lang="it-IT" smtClean="0"/>
              <a:t>Remunerare gli agricoltori per la produzione di beni pubblici ambientali e per il mantenimento di pratiche agricole sostenibili</a:t>
            </a:r>
          </a:p>
          <a:p>
            <a:r>
              <a:rPr lang="it-IT" smtClean="0"/>
              <a:t>Promuovere progresso tecnico orientato alle innovazioni “verdi”, attraverso nuove tecnologie, nuovi prodotti e nuovi processi, anche attraverso il sostegno della relativa domanda</a:t>
            </a:r>
          </a:p>
          <a:p>
            <a:r>
              <a:rPr lang="it-IT" smtClean="0"/>
              <a:t>Contribuire a contrastare gli effetti negativi del cambiamento climatico, con azioni di mitigazione e adattamento</a:t>
            </a:r>
          </a:p>
        </p:txBody>
      </p:sp>
      <p:sp>
        <p:nvSpPr>
          <p:cNvPr id="1209347" name="Segnaposto numero diapositiva 3"/>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41594682-6BD1-456A-A08A-0265FD34B166}" type="slidenum">
              <a:rPr lang="it-IT" sz="1400" b="0">
                <a:solidFill>
                  <a:schemeClr val="tx1"/>
                </a:solidFill>
                <a:latin typeface="Times New Roman" pitchFamily="18" charset="0"/>
                <a:ea typeface="ＭＳ Ｐゴシック"/>
                <a:cs typeface="ＭＳ Ｐゴシック"/>
              </a:rPr>
              <a:pPr algn="ctr"/>
              <a:t>19</a:t>
            </a:fld>
            <a:endParaRPr lang="it-IT" sz="1400" b="0">
              <a:solidFill>
                <a:schemeClr val="tx1"/>
              </a:solidFill>
              <a:latin typeface="Times New Roman" pitchFamily="18" charset="0"/>
              <a:ea typeface="ＭＳ Ｐゴシック"/>
              <a:cs typeface="ＭＳ Ｐゴシック"/>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684213" y="1676400"/>
            <a:ext cx="8078787" cy="1173163"/>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400">
                <a:solidFill>
                  <a:schemeClr val="tx1"/>
                </a:solidFill>
                <a:latin typeface="Times New Roman" pitchFamily="18" charset="0"/>
                <a:cs typeface="Times New Roman" pitchFamily="18" charset="0"/>
              </a:rPr>
              <a:t>La Pac fino al 2013</a:t>
            </a:r>
            <a:endParaRPr lang="it-IT" sz="4800">
              <a:solidFill>
                <a:srgbClr val="FF00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0369" name="Titolo 1"/>
          <p:cNvSpPr>
            <a:spLocks noGrp="1"/>
          </p:cNvSpPr>
          <p:nvPr>
            <p:ph type="title" idx="4294967295"/>
          </p:nvPr>
        </p:nvSpPr>
        <p:spPr>
          <a:xfrm>
            <a:off x="1476375" y="260350"/>
            <a:ext cx="7134225" cy="677863"/>
          </a:xfrm>
          <a:noFill/>
        </p:spPr>
        <p:txBody>
          <a:bodyPr anchor="ctr"/>
          <a:lstStyle/>
          <a:p>
            <a:r>
              <a:rPr lang="it-IT" smtClean="0">
                <a:effectLst/>
              </a:rPr>
              <a:t>Sviluppo territoriale</a:t>
            </a:r>
          </a:p>
        </p:txBody>
      </p:sp>
      <p:sp>
        <p:nvSpPr>
          <p:cNvPr id="1210370" name="Segnaposto contenuto 2"/>
          <p:cNvSpPr>
            <a:spLocks noGrp="1"/>
          </p:cNvSpPr>
          <p:nvPr>
            <p:ph idx="4294967295"/>
          </p:nvPr>
        </p:nvSpPr>
        <p:spPr>
          <a:xfrm>
            <a:off x="684213" y="1700213"/>
            <a:ext cx="7991475" cy="4425950"/>
          </a:xfrm>
        </p:spPr>
        <p:txBody>
          <a:bodyPr/>
          <a:lstStyle/>
          <a:p>
            <a:r>
              <a:rPr lang="it-IT" smtClean="0"/>
              <a:t>Sostenere l’occupazione e l’attività agricola nelle aree rurali</a:t>
            </a:r>
          </a:p>
          <a:p>
            <a:r>
              <a:rPr lang="it-IT" smtClean="0"/>
              <a:t>Contribuire alla diversificazione dell’economia rurale, valorizzando il ruolo dei diversi attori in essa presenti</a:t>
            </a:r>
          </a:p>
          <a:p>
            <a:r>
              <a:rPr lang="it-IT" smtClean="0"/>
              <a:t>Mantenere la </a:t>
            </a:r>
            <a:r>
              <a:rPr lang="it-IT" i="1" smtClean="0"/>
              <a:t>diversificazione strutturale delle diverse agricolture</a:t>
            </a:r>
            <a:r>
              <a:rPr lang="it-IT" smtClean="0"/>
              <a:t> presenti nell’UE</a:t>
            </a:r>
          </a:p>
          <a:p>
            <a:pPr lvl="1"/>
            <a:r>
              <a:rPr lang="it-IT" smtClean="0"/>
              <a:t>favorendo la sopravvivenza delle piccole aziende attive</a:t>
            </a:r>
          </a:p>
          <a:p>
            <a:pPr lvl="1"/>
            <a:r>
              <a:rPr lang="it-IT" smtClean="0"/>
              <a:t>Promuovendo mercati locali e, più in particolare, </a:t>
            </a:r>
            <a:r>
              <a:rPr lang="it-IT" i="1" smtClean="0"/>
              <a:t>canali distributivi alternativi che valorizzano le risorse locali</a:t>
            </a:r>
          </a:p>
        </p:txBody>
      </p:sp>
      <p:sp>
        <p:nvSpPr>
          <p:cNvPr id="1210371" name="Segnaposto numero diapositiva 3"/>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5861EBAD-0A2E-40AE-B0C0-CF80B5B599F5}" type="slidenum">
              <a:rPr lang="it-IT" sz="1400" b="0">
                <a:solidFill>
                  <a:schemeClr val="tx1"/>
                </a:solidFill>
                <a:latin typeface="Times New Roman" pitchFamily="18" charset="0"/>
                <a:ea typeface="ＭＳ Ｐゴシック"/>
                <a:cs typeface="ＭＳ Ｐゴシック"/>
              </a:rPr>
              <a:pPr algn="ctr"/>
              <a:t>20</a:t>
            </a:fld>
            <a:endParaRPr lang="it-IT" sz="1400" b="0">
              <a:solidFill>
                <a:schemeClr val="tx1"/>
              </a:solidFill>
              <a:latin typeface="Times New Roman" pitchFamily="18" charset="0"/>
              <a:ea typeface="ＭＳ Ｐゴシック"/>
              <a:cs typeface="ＭＳ Ｐゴシック"/>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7346" name="Rectangle 2"/>
          <p:cNvSpPr>
            <a:spLocks noGrp="1" noChangeArrowheads="1"/>
          </p:cNvSpPr>
          <p:nvPr>
            <p:ph type="title" idx="4294967295"/>
          </p:nvPr>
        </p:nvSpPr>
        <p:spPr>
          <a:xfrm>
            <a:off x="857250" y="357188"/>
            <a:ext cx="8286750" cy="671512"/>
          </a:xfrm>
        </p:spPr>
        <p:txBody>
          <a:bodyPr/>
          <a:lstStyle/>
          <a:p>
            <a:pPr eaLnBrk="1" hangingPunct="1">
              <a:defRPr/>
            </a:pPr>
            <a:r>
              <a:rPr lang="it-IT" sz="3200" dirty="0">
                <a:effectLst>
                  <a:outerShdw blurRad="38100" dist="38100" dir="2700000" algn="tl">
                    <a:srgbClr val="C0C0C0"/>
                  </a:outerShdw>
                </a:effectLst>
                <a:latin typeface="Bookman Old Style" pitchFamily="18" charset="0"/>
              </a:rPr>
              <a:t>Obiettivi della Pac: due parole chiave</a:t>
            </a:r>
          </a:p>
        </p:txBody>
      </p:sp>
      <p:graphicFrame>
        <p:nvGraphicFramePr>
          <p:cNvPr id="26643" name="Group 19"/>
          <p:cNvGraphicFramePr>
            <a:graphicFrameLocks noGrp="1"/>
          </p:cNvGraphicFramePr>
          <p:nvPr/>
        </p:nvGraphicFramePr>
        <p:xfrm>
          <a:off x="611188" y="1484313"/>
          <a:ext cx="7848600" cy="4832350"/>
        </p:xfrm>
        <a:graphic>
          <a:graphicData uri="http://schemas.openxmlformats.org/drawingml/2006/table">
            <a:tbl>
              <a:tblPr/>
              <a:tblGrid>
                <a:gridCol w="7848600"/>
              </a:tblGrid>
              <a:tr h="24701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3600" b="1" i="0" u="none" strike="noStrike" cap="none" normalizeH="0" baseline="0" smtClean="0">
                          <a:ln>
                            <a:noFill/>
                          </a:ln>
                          <a:solidFill>
                            <a:srgbClr val="FF0000"/>
                          </a:solidFill>
                          <a:effectLst/>
                          <a:latin typeface="Bookman Old Style" pitchFamily="18" charset="0"/>
                          <a:cs typeface="Times New Roman" pitchFamily="18" charset="0"/>
                        </a:rPr>
                        <a:t>Competitività</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2400" b="1" i="0" u="none" strike="noStrike" cap="none" normalizeH="0" baseline="0" smtClean="0">
                          <a:ln>
                            <a:noFill/>
                          </a:ln>
                          <a:solidFill>
                            <a:schemeClr val="hlink"/>
                          </a:solidFill>
                          <a:effectLst/>
                          <a:latin typeface="Bookman Old Style" pitchFamily="18" charset="0"/>
                          <a:cs typeface="Times New Roman" pitchFamily="18" charset="0"/>
                        </a:rPr>
                        <a:t>(</a:t>
                      </a:r>
                      <a:r>
                        <a:rPr kumimoji="0" lang="it-IT" sz="2400" b="1" i="1" u="none" strike="noStrike" cap="none" normalizeH="0" baseline="0" smtClean="0">
                          <a:ln>
                            <a:noFill/>
                          </a:ln>
                          <a:solidFill>
                            <a:schemeClr val="hlink"/>
                          </a:solidFill>
                          <a:effectLst/>
                          <a:latin typeface="Bookman Old Style" pitchFamily="18" charset="0"/>
                          <a:cs typeface="Times New Roman" pitchFamily="18" charset="0"/>
                        </a:rPr>
                        <a:t>capacità di stare sul mercato</a:t>
                      </a:r>
                      <a:r>
                        <a:rPr kumimoji="0" lang="it-IT" sz="2400" b="1" i="0" u="none" strike="noStrike" cap="none" normalizeH="0" baseline="0" smtClean="0">
                          <a:ln>
                            <a:noFill/>
                          </a:ln>
                          <a:solidFill>
                            <a:schemeClr val="hlink"/>
                          </a:solidFill>
                          <a:effectLst/>
                          <a:latin typeface="Bookman Old Style" pitchFamily="18" charset="0"/>
                          <a:cs typeface="Times New Roman" pitchFamily="18" charset="0"/>
                        </a:rPr>
                        <a:t>)</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22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3600" b="1" i="0" u="none" strike="noStrike" cap="none" normalizeH="0" baseline="0" smtClean="0">
                          <a:ln>
                            <a:noFill/>
                          </a:ln>
                          <a:solidFill>
                            <a:srgbClr val="006600"/>
                          </a:solidFill>
                          <a:effectLst/>
                          <a:latin typeface="Bookman Old Style" pitchFamily="18" charset="0"/>
                          <a:cs typeface="Times New Roman" pitchFamily="18" charset="0"/>
                        </a:rPr>
                        <a:t>Beni pubblici</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2400" b="1" i="1" u="none" strike="noStrike" cap="none" normalizeH="0" baseline="0" smtClean="0">
                          <a:ln>
                            <a:noFill/>
                          </a:ln>
                          <a:solidFill>
                            <a:srgbClr val="993300"/>
                          </a:solidFill>
                          <a:effectLst/>
                          <a:latin typeface="Bookman Old Style" pitchFamily="18" charset="0"/>
                          <a:cs typeface="Times New Roman" pitchFamily="18" charset="0"/>
                        </a:rPr>
                        <a:t>(remunerazione ai beni non pagati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it-IT" sz="2400" b="1" i="1" u="none" strike="noStrike" cap="none" normalizeH="0" baseline="0" smtClean="0">
                          <a:ln>
                            <a:noFill/>
                          </a:ln>
                          <a:solidFill>
                            <a:srgbClr val="993300"/>
                          </a:solidFill>
                          <a:effectLst/>
                          <a:latin typeface="Bookman Old Style" pitchFamily="18" charset="0"/>
                          <a:cs typeface="Times New Roman" pitchFamily="18" charset="0"/>
                        </a:rPr>
                        <a:t>dal mercato)</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7346"/>
                                        </p:tgtEl>
                                        <p:attrNameLst>
                                          <p:attrName>style.visibility</p:attrName>
                                        </p:attrNameLst>
                                      </p:cBhvr>
                                      <p:to>
                                        <p:strVal val="visible"/>
                                      </p:to>
                                    </p:set>
                                    <p:anim calcmode="lin" valueType="num">
                                      <p:cBhvr additive="base">
                                        <p:cTn id="7" dur="500" fill="hold"/>
                                        <p:tgtEl>
                                          <p:spTgt spid="1337346"/>
                                        </p:tgtEl>
                                        <p:attrNameLst>
                                          <p:attrName>ppt_x</p:attrName>
                                        </p:attrNameLst>
                                      </p:cBhvr>
                                      <p:tavLst>
                                        <p:tav tm="0">
                                          <p:val>
                                            <p:strVal val="#ppt_x"/>
                                          </p:val>
                                        </p:tav>
                                        <p:tav tm="100000">
                                          <p:val>
                                            <p:strVal val="#ppt_x"/>
                                          </p:val>
                                        </p:tav>
                                      </p:tavLst>
                                    </p:anim>
                                    <p:anim calcmode="lin" valueType="num">
                                      <p:cBhvr additive="base">
                                        <p:cTn id="8" dur="500" fill="hold"/>
                                        <p:tgtEl>
                                          <p:spTgt spid="133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43"/>
                                        </p:tgtEl>
                                        <p:attrNameLst>
                                          <p:attrName>style.visibility</p:attrName>
                                        </p:attrNameLst>
                                      </p:cBhvr>
                                      <p:to>
                                        <p:strVal val="visible"/>
                                      </p:to>
                                    </p:set>
                                    <p:anim calcmode="lin" valueType="num">
                                      <p:cBhvr additive="base">
                                        <p:cTn id="13" dur="500" fill="hold"/>
                                        <p:tgtEl>
                                          <p:spTgt spid="26643"/>
                                        </p:tgtEl>
                                        <p:attrNameLst>
                                          <p:attrName>ppt_x</p:attrName>
                                        </p:attrNameLst>
                                      </p:cBhvr>
                                      <p:tavLst>
                                        <p:tav tm="0">
                                          <p:val>
                                            <p:strVal val="#ppt_x"/>
                                          </p:val>
                                        </p:tav>
                                        <p:tav tm="100000">
                                          <p:val>
                                            <p:strVal val="#ppt_x"/>
                                          </p:val>
                                        </p:tav>
                                      </p:tavLst>
                                    </p:anim>
                                    <p:anim calcmode="lin" valueType="num">
                                      <p:cBhvr additive="base">
                                        <p:cTn id="14" dur="500" fill="hold"/>
                                        <p:tgtEl>
                                          <p:spTgt spid="26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3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323850" y="1676400"/>
            <a:ext cx="8569325" cy="2271713"/>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800">
                <a:solidFill>
                  <a:srgbClr val="FF0000"/>
                </a:solidFill>
                <a:latin typeface="Times New Roman" pitchFamily="18" charset="0"/>
                <a:cs typeface="Times New Roman" pitchFamily="18" charset="0"/>
              </a:rPr>
              <a:t>La Pac dopo il 2013:</a:t>
            </a:r>
          </a:p>
          <a:p>
            <a:pPr marL="542925" indent="-457200" algn="ctr">
              <a:spcBef>
                <a:spcPct val="50000"/>
              </a:spcBef>
              <a:buClr>
                <a:schemeClr val="tx1"/>
              </a:buClr>
              <a:buFont typeface="Wingdings" pitchFamily="2" charset="2"/>
              <a:buNone/>
            </a:pPr>
            <a:r>
              <a:rPr lang="it-IT" sz="4400">
                <a:solidFill>
                  <a:schemeClr val="tx1"/>
                </a:solidFill>
                <a:latin typeface="Times New Roman" pitchFamily="18" charset="0"/>
                <a:cs typeface="Times New Roman" pitchFamily="18" charset="0"/>
              </a:rPr>
              <a:t>gli strumenti</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363">
                                            <p:txEl>
                                              <p:pRg st="2" end="2"/>
                                            </p:txEl>
                                          </p:spTgt>
                                        </p:tgtEl>
                                        <p:attrNameLst>
                                          <p:attrName>style.visibility</p:attrName>
                                        </p:attrNameLst>
                                      </p:cBhvr>
                                      <p:to>
                                        <p:strVal val="visible"/>
                                      </p:to>
                                    </p:set>
                                    <p:animEffect transition="in" filter="dissolve">
                                      <p:cBhvr>
                                        <p:cTn id="12" dur="500"/>
                                        <p:tgtEl>
                                          <p:spTgt spid="1679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4209" name="Rectangle 2"/>
          <p:cNvSpPr>
            <a:spLocks noGrp="1" noChangeArrowheads="1"/>
          </p:cNvSpPr>
          <p:nvPr>
            <p:ph type="title" idx="4294967295"/>
          </p:nvPr>
        </p:nvSpPr>
        <p:spPr>
          <a:xfrm>
            <a:off x="1547813" y="260350"/>
            <a:ext cx="6429375" cy="620713"/>
          </a:xfrm>
          <a:noFill/>
        </p:spPr>
        <p:txBody>
          <a:bodyPr/>
          <a:lstStyle/>
          <a:p>
            <a:r>
              <a:rPr lang="it-IT" sz="2500" smtClean="0">
                <a:effectLst/>
              </a:rPr>
              <a:t>La proposta della Commissione </a:t>
            </a:r>
            <a:br>
              <a:rPr lang="it-IT" sz="2500" smtClean="0">
                <a:effectLst/>
              </a:rPr>
            </a:br>
            <a:r>
              <a:rPr lang="it-IT" sz="2500" smtClean="0">
                <a:effectLst/>
              </a:rPr>
              <a:t>per la Pac 2014-2020</a:t>
            </a:r>
          </a:p>
        </p:txBody>
      </p:sp>
      <p:sp>
        <p:nvSpPr>
          <p:cNvPr id="1005571" name="Rectangle 3"/>
          <p:cNvSpPr>
            <a:spLocks noChangeArrowheads="1"/>
          </p:cNvSpPr>
          <p:nvPr/>
        </p:nvSpPr>
        <p:spPr bwMode="auto">
          <a:xfrm>
            <a:off x="468313" y="1412875"/>
            <a:ext cx="8135937" cy="5256213"/>
          </a:xfrm>
          <a:prstGeom prst="rect">
            <a:avLst/>
          </a:prstGeom>
          <a:noFill/>
          <a:ln w="9525" algn="ctr">
            <a:noFill/>
            <a:miter lim="800000"/>
            <a:headEnd/>
            <a:tailEnd/>
          </a:ln>
          <a:effectLst/>
        </p:spPr>
        <p:txBody>
          <a:bodyPr/>
          <a:lstStyle/>
          <a:p>
            <a:pPr marL="581025" lvl="1" indent="-401638">
              <a:lnSpc>
                <a:spcPct val="120000"/>
              </a:lnSpc>
              <a:spcAft>
                <a:spcPct val="30000"/>
              </a:spcAft>
              <a:buClr>
                <a:schemeClr val="tx1"/>
              </a:buClr>
              <a:buFontTx/>
              <a:buAutoNum type="arabicPeriod"/>
              <a:defRPr/>
            </a:pPr>
            <a:r>
              <a:rPr lang="it-IT" sz="3300">
                <a:solidFill>
                  <a:srgbClr val="FF0000"/>
                </a:solidFill>
                <a:effectLst>
                  <a:outerShdw blurRad="38100" dist="38100" dir="2700000" algn="tl">
                    <a:srgbClr val="C0C0C0"/>
                  </a:outerShdw>
                </a:effectLst>
                <a:ea typeface="ヒラギノ角ゴ Pro W3" charset="-128"/>
              </a:rPr>
              <a:t> Pagamenti diretti</a:t>
            </a:r>
          </a:p>
          <a:p>
            <a:pPr marL="581025" lvl="1" indent="-401638">
              <a:lnSpc>
                <a:spcPct val="120000"/>
              </a:lnSpc>
              <a:spcAft>
                <a:spcPct val="30000"/>
              </a:spcAft>
              <a:buClr>
                <a:schemeClr val="tx1"/>
              </a:buClr>
              <a:buFontTx/>
              <a:buAutoNum type="arabicPeriod"/>
              <a:defRPr/>
            </a:pPr>
            <a:endParaRPr lang="it-IT" sz="3700">
              <a:solidFill>
                <a:srgbClr val="FF0000"/>
              </a:solidFill>
              <a:ea typeface="ヒラギノ角ゴ Pro W3" charset="-128"/>
            </a:endParaRPr>
          </a:p>
          <a:p>
            <a:pPr marL="581025" lvl="1" indent="-401638">
              <a:lnSpc>
                <a:spcPct val="120000"/>
              </a:lnSpc>
              <a:spcAft>
                <a:spcPct val="30000"/>
              </a:spcAft>
              <a:buClr>
                <a:schemeClr val="tx1"/>
              </a:buClr>
              <a:buFontTx/>
              <a:buAutoNum type="arabicPeriod"/>
              <a:defRPr/>
            </a:pPr>
            <a:r>
              <a:rPr lang="it-IT" sz="3300">
                <a:solidFill>
                  <a:srgbClr val="FF0000"/>
                </a:solidFill>
                <a:effectLst>
                  <a:outerShdw blurRad="38100" dist="38100" dir="2700000" algn="tl">
                    <a:srgbClr val="C0C0C0"/>
                  </a:outerShdw>
                </a:effectLst>
                <a:ea typeface="ヒラギノ角ゴ Pro W3" charset="-128"/>
              </a:rPr>
              <a:t> Misure di mercato</a:t>
            </a:r>
          </a:p>
          <a:p>
            <a:pPr marL="1263650" lvl="2" indent="-457200">
              <a:buClr>
                <a:schemeClr val="tx1"/>
              </a:buClr>
              <a:buFont typeface="Wingdings" pitchFamily="2" charset="2"/>
              <a:buChar char="Ø"/>
              <a:defRPr/>
            </a:pPr>
            <a:endParaRPr lang="it-IT" sz="3600" i="1">
              <a:solidFill>
                <a:srgbClr val="4C0026"/>
              </a:solidFill>
              <a:ea typeface="ヒラギノ角ゴ Pro W3" charset="-128"/>
            </a:endParaRPr>
          </a:p>
          <a:p>
            <a:pPr marL="1263650" lvl="2" indent="-457200">
              <a:buClr>
                <a:schemeClr val="tx1"/>
              </a:buClr>
              <a:buFont typeface="Wingdings" pitchFamily="2" charset="2"/>
              <a:buNone/>
              <a:defRPr/>
            </a:pPr>
            <a:endParaRPr lang="it-IT" sz="3600" i="1">
              <a:solidFill>
                <a:srgbClr val="4C0026"/>
              </a:solidFill>
              <a:ea typeface="ヒラギノ角ゴ Pro W3" charset="-128"/>
            </a:endParaRPr>
          </a:p>
          <a:p>
            <a:pPr marL="581025" lvl="1" indent="-401638">
              <a:lnSpc>
                <a:spcPct val="120000"/>
              </a:lnSpc>
              <a:spcAft>
                <a:spcPct val="30000"/>
              </a:spcAft>
              <a:buClr>
                <a:schemeClr val="tx1"/>
              </a:buClr>
              <a:buFontTx/>
              <a:buAutoNum type="arabicPeriod"/>
              <a:defRPr/>
            </a:pPr>
            <a:r>
              <a:rPr lang="it-IT" sz="3300">
                <a:solidFill>
                  <a:srgbClr val="FF0000"/>
                </a:solidFill>
                <a:effectLst>
                  <a:outerShdw blurRad="38100" dist="38100" dir="2700000" algn="tl">
                    <a:srgbClr val="C0C0C0"/>
                  </a:outerShdw>
                </a:effectLst>
                <a:ea typeface="ヒラギノ角ゴ Pro W3" charset="-128"/>
              </a:rPr>
              <a:t> Sviluppo rurale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anim calcmode="lin" valueType="num">
                                      <p:cBhvr additive="base">
                                        <p:cTn id="7" dur="500" fill="hold"/>
                                        <p:tgtEl>
                                          <p:spTgt spid="1005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5571">
                                            <p:txEl>
                                              <p:pRg st="2" end="2"/>
                                            </p:txEl>
                                          </p:spTgt>
                                        </p:tgtEl>
                                        <p:attrNameLst>
                                          <p:attrName>style.visibility</p:attrName>
                                        </p:attrNameLst>
                                      </p:cBhvr>
                                      <p:to>
                                        <p:strVal val="visible"/>
                                      </p:to>
                                    </p:set>
                                    <p:anim calcmode="lin" valueType="num">
                                      <p:cBhvr additive="base">
                                        <p:cTn id="13" dur="500" fill="hold"/>
                                        <p:tgtEl>
                                          <p:spTgt spid="10055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5571">
                                            <p:txEl>
                                              <p:pRg st="5" end="5"/>
                                            </p:txEl>
                                          </p:spTgt>
                                        </p:tgtEl>
                                        <p:attrNameLst>
                                          <p:attrName>style.visibility</p:attrName>
                                        </p:attrNameLst>
                                      </p:cBhvr>
                                      <p:to>
                                        <p:strVal val="visible"/>
                                      </p:to>
                                    </p:set>
                                    <p:anim calcmode="lin" valueType="num">
                                      <p:cBhvr additive="base">
                                        <p:cTn id="19" dur="500" fill="hold"/>
                                        <p:tgtEl>
                                          <p:spTgt spid="10055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55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5233" name="Rectangle 2"/>
          <p:cNvSpPr>
            <a:spLocks noGrp="1" noChangeArrowheads="1"/>
          </p:cNvSpPr>
          <p:nvPr>
            <p:ph type="title"/>
          </p:nvPr>
        </p:nvSpPr>
        <p:spPr>
          <a:xfrm>
            <a:off x="1547813" y="260350"/>
            <a:ext cx="6429375" cy="620713"/>
          </a:xfrm>
        </p:spPr>
        <p:txBody>
          <a:bodyPr/>
          <a:lstStyle/>
          <a:p>
            <a:r>
              <a:rPr lang="it-IT" sz="2500" smtClean="0">
                <a:effectLst/>
              </a:rPr>
              <a:t>La proposta della Commissione </a:t>
            </a:r>
            <a:br>
              <a:rPr lang="it-IT" sz="2500" smtClean="0">
                <a:effectLst/>
              </a:rPr>
            </a:br>
            <a:r>
              <a:rPr lang="it-IT" sz="2500" smtClean="0">
                <a:effectLst/>
              </a:rPr>
              <a:t>per la Pac 2014-2020</a:t>
            </a:r>
          </a:p>
        </p:txBody>
      </p:sp>
      <p:sp>
        <p:nvSpPr>
          <p:cNvPr id="1009667" name="Rectangle 3"/>
          <p:cNvSpPr>
            <a:spLocks noChangeArrowheads="1"/>
          </p:cNvSpPr>
          <p:nvPr/>
        </p:nvSpPr>
        <p:spPr bwMode="auto">
          <a:xfrm>
            <a:off x="468313" y="1412875"/>
            <a:ext cx="8135937" cy="5256213"/>
          </a:xfrm>
          <a:prstGeom prst="rect">
            <a:avLst/>
          </a:prstGeom>
          <a:noFill/>
          <a:ln w="9525" algn="ctr">
            <a:noFill/>
            <a:miter lim="800000"/>
            <a:headEnd/>
            <a:tailEnd/>
          </a:ln>
          <a:effectLst/>
        </p:spPr>
        <p:txBody>
          <a:bodyPr/>
          <a:lstStyle/>
          <a:p>
            <a:pPr marL="581025" lvl="1" indent="-401638">
              <a:lnSpc>
                <a:spcPct val="120000"/>
              </a:lnSpc>
              <a:spcAft>
                <a:spcPct val="30000"/>
              </a:spcAft>
              <a:buClr>
                <a:schemeClr val="tx1"/>
              </a:buClr>
              <a:buFontTx/>
              <a:buAutoNum type="arabicPeriod"/>
              <a:defRPr/>
            </a:pPr>
            <a:r>
              <a:rPr lang="it-IT" sz="1700" dirty="0">
                <a:solidFill>
                  <a:srgbClr val="FF0000"/>
                </a:solidFill>
                <a:effectLst>
                  <a:outerShdw blurRad="38100" dist="38100" dir="2700000" algn="tl">
                    <a:srgbClr val="C0C0C0"/>
                  </a:outerShdw>
                </a:effectLst>
                <a:ea typeface="ヒラギノ角ゴ Pro W3" charset="-128"/>
              </a:rPr>
              <a:t>Pagamenti diretti</a:t>
            </a:r>
            <a:endParaRPr lang="it-IT" sz="1900" dirty="0">
              <a:solidFill>
                <a:srgbClr val="FF0000"/>
              </a:solidFill>
              <a:ea typeface="ヒラギノ角ゴ Pro W3" charset="-128"/>
            </a:endParaRPr>
          </a:p>
          <a:p>
            <a:pPr marL="1263650" lvl="2" indent="-457200">
              <a:spcAft>
                <a:spcPct val="30000"/>
              </a:spcAft>
              <a:buClr>
                <a:schemeClr val="tx1"/>
              </a:buClr>
              <a:buFont typeface="Wingdings" pitchFamily="2" charset="2"/>
              <a:buChar char="Ø"/>
              <a:defRPr/>
            </a:pPr>
            <a:r>
              <a:rPr lang="it-IT" sz="1800" i="1" dirty="0" err="1">
                <a:solidFill>
                  <a:srgbClr val="4C0026"/>
                </a:solidFill>
                <a:ea typeface="ヒラギノ角ゴ Pro W3" charset="-128"/>
              </a:rPr>
              <a:t>Spacchetamento</a:t>
            </a:r>
            <a:r>
              <a:rPr lang="it-IT" sz="1800" i="1" dirty="0">
                <a:solidFill>
                  <a:srgbClr val="4C0026"/>
                </a:solidFill>
                <a:ea typeface="ヒラギノ角ゴ Pro W3" charset="-128"/>
              </a:rPr>
              <a:t> del Pagamento unico aziendale (PUA</a:t>
            </a:r>
            <a:r>
              <a:rPr lang="it-IT" sz="1800" i="1" dirty="0" smtClean="0">
                <a:solidFill>
                  <a:srgbClr val="4C0026"/>
                </a:solidFill>
                <a:ea typeface="ヒラギノ角ゴ Pro W3" charset="-128"/>
              </a:rPr>
              <a:t>) in più componenti</a:t>
            </a:r>
            <a:endParaRPr lang="it-IT" sz="1800" i="1" dirty="0">
              <a:solidFill>
                <a:srgbClr val="4C0026"/>
              </a:solidFill>
              <a:ea typeface="ヒラギノ角ゴ Pro W3" charset="-128"/>
            </a:endParaRPr>
          </a:p>
          <a:p>
            <a:pPr marL="1263650" lvl="2" indent="-457200">
              <a:spcAft>
                <a:spcPct val="30000"/>
              </a:spcAft>
              <a:buClr>
                <a:schemeClr val="tx1"/>
              </a:buClr>
              <a:buFont typeface="Wingdings" pitchFamily="2" charset="2"/>
              <a:buChar char="Ø"/>
              <a:defRPr/>
            </a:pPr>
            <a:r>
              <a:rPr lang="it-IT" sz="1800" i="1" dirty="0">
                <a:solidFill>
                  <a:srgbClr val="4C0026"/>
                </a:solidFill>
                <a:ea typeface="ヒラギノ角ゴ Pro W3" charset="-128"/>
              </a:rPr>
              <a:t>Aiuti uniformi, abbandono dei titoli storici</a:t>
            </a:r>
          </a:p>
          <a:p>
            <a:pPr marL="2405063" lvl="3" indent="-381000">
              <a:spcAft>
                <a:spcPct val="30000"/>
              </a:spcAft>
              <a:buClr>
                <a:schemeClr val="tx1"/>
              </a:buClr>
              <a:defRPr/>
            </a:pPr>
            <a:endParaRPr lang="it-IT" sz="1200" dirty="0">
              <a:solidFill>
                <a:srgbClr val="000058"/>
              </a:solidFill>
              <a:ea typeface="ヒラギノ角ゴ Pro W3" charset="-128"/>
            </a:endParaRPr>
          </a:p>
          <a:p>
            <a:pPr marL="581025" lvl="1" indent="-401638">
              <a:lnSpc>
                <a:spcPct val="120000"/>
              </a:lnSpc>
              <a:spcAft>
                <a:spcPct val="30000"/>
              </a:spcAft>
              <a:buClr>
                <a:schemeClr val="tx1"/>
              </a:buClr>
              <a:buFontTx/>
              <a:buAutoNum type="arabicPeriod"/>
              <a:defRPr/>
            </a:pPr>
            <a:r>
              <a:rPr lang="it-IT" sz="1700" dirty="0">
                <a:solidFill>
                  <a:srgbClr val="FF0000"/>
                </a:solidFill>
                <a:effectLst>
                  <a:outerShdw blurRad="38100" dist="38100" dir="2700000" algn="tl">
                    <a:srgbClr val="C0C0C0"/>
                  </a:outerShdw>
                </a:effectLst>
                <a:ea typeface="ヒラギノ角ゴ Pro W3" charset="-128"/>
              </a:rPr>
              <a:t>Misure di mercato</a:t>
            </a:r>
          </a:p>
          <a:p>
            <a:pPr marL="1263650" lvl="2" indent="-457200">
              <a:buClr>
                <a:schemeClr val="tx1"/>
              </a:buClr>
              <a:buFont typeface="Wingdings" pitchFamily="2" charset="2"/>
              <a:buChar char="Ø"/>
              <a:defRPr/>
            </a:pPr>
            <a:r>
              <a:rPr lang="it-IT" sz="1800" i="1" dirty="0">
                <a:solidFill>
                  <a:srgbClr val="4C0026"/>
                </a:solidFill>
                <a:ea typeface="ヒラギノ角ゴ Pro W3" charset="-128"/>
              </a:rPr>
              <a:t>Reti di sicurezza e clausole di salvaguardia al livello europeo</a:t>
            </a:r>
          </a:p>
          <a:p>
            <a:pPr marL="1263650" lvl="2" indent="-457200">
              <a:buClr>
                <a:schemeClr val="tx1"/>
              </a:buClr>
              <a:buFont typeface="Wingdings" pitchFamily="2" charset="2"/>
              <a:buChar char="Ø"/>
              <a:defRPr/>
            </a:pPr>
            <a:r>
              <a:rPr lang="it-IT" sz="1800" i="1" dirty="0">
                <a:solidFill>
                  <a:srgbClr val="4C0026"/>
                </a:solidFill>
                <a:ea typeface="ヒラギノ角ゴ Pro W3" charset="-128"/>
              </a:rPr>
              <a:t>Misure per migliorare il funzionamento delle filiere agroalimentari</a:t>
            </a:r>
          </a:p>
          <a:p>
            <a:pPr marL="1263650" lvl="2" indent="-457200">
              <a:buClr>
                <a:schemeClr val="tx1"/>
              </a:buClr>
              <a:buFont typeface="Wingdings" pitchFamily="2" charset="2"/>
              <a:buNone/>
              <a:defRPr/>
            </a:pPr>
            <a:endParaRPr lang="it-IT" sz="1800" i="1" dirty="0">
              <a:solidFill>
                <a:srgbClr val="4C0026"/>
              </a:solidFill>
              <a:ea typeface="ヒラギノ角ゴ Pro W3" charset="-128"/>
            </a:endParaRPr>
          </a:p>
          <a:p>
            <a:pPr marL="581025" lvl="1" indent="-401638">
              <a:lnSpc>
                <a:spcPct val="120000"/>
              </a:lnSpc>
              <a:spcAft>
                <a:spcPct val="30000"/>
              </a:spcAft>
              <a:buClr>
                <a:schemeClr val="tx1"/>
              </a:buClr>
              <a:buFontTx/>
              <a:buAutoNum type="arabicPeriod"/>
              <a:defRPr/>
            </a:pPr>
            <a:r>
              <a:rPr lang="it-IT" sz="1700" dirty="0">
                <a:solidFill>
                  <a:srgbClr val="FF0000"/>
                </a:solidFill>
                <a:effectLst>
                  <a:outerShdw blurRad="38100" dist="38100" dir="2700000" algn="tl">
                    <a:srgbClr val="C0C0C0"/>
                  </a:outerShdw>
                </a:effectLst>
                <a:ea typeface="ヒラギノ角ゴ Pro W3" charset="-128"/>
              </a:rPr>
              <a:t>Sviluppo rurale</a:t>
            </a:r>
          </a:p>
          <a:p>
            <a:pPr marL="1263650" lvl="2" indent="-457200">
              <a:buClr>
                <a:schemeClr val="tx1"/>
              </a:buClr>
              <a:buFont typeface="Wingdings" pitchFamily="2" charset="2"/>
              <a:buChar char="Ø"/>
              <a:defRPr/>
            </a:pPr>
            <a:r>
              <a:rPr lang="it-IT" sz="1800" i="1" dirty="0">
                <a:solidFill>
                  <a:srgbClr val="4C0026"/>
                </a:solidFill>
                <a:ea typeface="ヒラギノ角ゴ Pro W3" charset="-128"/>
              </a:rPr>
              <a:t>Ambiente, cambiamento climatico e innovazione</a:t>
            </a:r>
          </a:p>
          <a:p>
            <a:pPr marL="1263650" lvl="2" indent="-457200">
              <a:buClr>
                <a:schemeClr val="tx1"/>
              </a:buClr>
              <a:buFont typeface="Wingdings" pitchFamily="2" charset="2"/>
              <a:buChar char="Ø"/>
              <a:defRPr/>
            </a:pPr>
            <a:r>
              <a:rPr lang="it-IT" sz="1800" i="1" dirty="0">
                <a:solidFill>
                  <a:srgbClr val="4C0026"/>
                </a:solidFill>
                <a:ea typeface="ヒラギノ角ゴ Pro W3" charset="-128"/>
              </a:rPr>
              <a:t>Misure per la gestione del rischio e la stabilizzazione dei redditi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 calcmode="lin" valueType="num">
                                      <p:cBhvr additive="base">
                                        <p:cTn id="7" dur="500" fill="hold"/>
                                        <p:tgtEl>
                                          <p:spTgt spid="1009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9667">
                                            <p:txEl>
                                              <p:pRg st="1" end="1"/>
                                            </p:txEl>
                                          </p:spTgt>
                                        </p:tgtEl>
                                        <p:attrNameLst>
                                          <p:attrName>style.visibility</p:attrName>
                                        </p:attrNameLst>
                                      </p:cBhvr>
                                      <p:to>
                                        <p:strVal val="visible"/>
                                      </p:to>
                                    </p:set>
                                    <p:anim calcmode="lin" valueType="num">
                                      <p:cBhvr additive="base">
                                        <p:cTn id="13" dur="500" fill="hold"/>
                                        <p:tgtEl>
                                          <p:spTgt spid="1009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9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9667">
                                            <p:txEl>
                                              <p:pRg st="2" end="2"/>
                                            </p:txEl>
                                          </p:spTgt>
                                        </p:tgtEl>
                                        <p:attrNameLst>
                                          <p:attrName>style.visibility</p:attrName>
                                        </p:attrNameLst>
                                      </p:cBhvr>
                                      <p:to>
                                        <p:strVal val="visible"/>
                                      </p:to>
                                    </p:set>
                                    <p:anim calcmode="lin" valueType="num">
                                      <p:cBhvr additive="base">
                                        <p:cTn id="19" dur="500" fill="hold"/>
                                        <p:tgtEl>
                                          <p:spTgt spid="1009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9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9667">
                                            <p:txEl>
                                              <p:pRg st="4" end="4"/>
                                            </p:txEl>
                                          </p:spTgt>
                                        </p:tgtEl>
                                        <p:attrNameLst>
                                          <p:attrName>style.visibility</p:attrName>
                                        </p:attrNameLst>
                                      </p:cBhvr>
                                      <p:to>
                                        <p:strVal val="visible"/>
                                      </p:to>
                                    </p:set>
                                    <p:anim calcmode="lin" valueType="num">
                                      <p:cBhvr additive="base">
                                        <p:cTn id="25" dur="500" fill="hold"/>
                                        <p:tgtEl>
                                          <p:spTgt spid="10096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9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9667">
                                            <p:txEl>
                                              <p:pRg st="5" end="5"/>
                                            </p:txEl>
                                          </p:spTgt>
                                        </p:tgtEl>
                                        <p:attrNameLst>
                                          <p:attrName>style.visibility</p:attrName>
                                        </p:attrNameLst>
                                      </p:cBhvr>
                                      <p:to>
                                        <p:strVal val="visible"/>
                                      </p:to>
                                    </p:set>
                                    <p:anim calcmode="lin" valueType="num">
                                      <p:cBhvr additive="base">
                                        <p:cTn id="31" dur="500" fill="hold"/>
                                        <p:tgtEl>
                                          <p:spTgt spid="10096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9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9667">
                                            <p:txEl>
                                              <p:pRg st="6" end="6"/>
                                            </p:txEl>
                                          </p:spTgt>
                                        </p:tgtEl>
                                        <p:attrNameLst>
                                          <p:attrName>style.visibility</p:attrName>
                                        </p:attrNameLst>
                                      </p:cBhvr>
                                      <p:to>
                                        <p:strVal val="visible"/>
                                      </p:to>
                                    </p:set>
                                    <p:anim calcmode="lin" valueType="num">
                                      <p:cBhvr additive="base">
                                        <p:cTn id="37" dur="500" fill="hold"/>
                                        <p:tgtEl>
                                          <p:spTgt spid="10096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9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9667">
                                            <p:txEl>
                                              <p:pRg st="8" end="8"/>
                                            </p:txEl>
                                          </p:spTgt>
                                        </p:tgtEl>
                                        <p:attrNameLst>
                                          <p:attrName>style.visibility</p:attrName>
                                        </p:attrNameLst>
                                      </p:cBhvr>
                                      <p:to>
                                        <p:strVal val="visible"/>
                                      </p:to>
                                    </p:set>
                                    <p:anim calcmode="lin" valueType="num">
                                      <p:cBhvr additive="base">
                                        <p:cTn id="43" dur="500" fill="hold"/>
                                        <p:tgtEl>
                                          <p:spTgt spid="100966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96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9667">
                                            <p:txEl>
                                              <p:pRg st="9" end="9"/>
                                            </p:txEl>
                                          </p:spTgt>
                                        </p:tgtEl>
                                        <p:attrNameLst>
                                          <p:attrName>style.visibility</p:attrName>
                                        </p:attrNameLst>
                                      </p:cBhvr>
                                      <p:to>
                                        <p:strVal val="visible"/>
                                      </p:to>
                                    </p:set>
                                    <p:anim calcmode="lin" valueType="num">
                                      <p:cBhvr additive="base">
                                        <p:cTn id="49" dur="500" fill="hold"/>
                                        <p:tgtEl>
                                          <p:spTgt spid="100966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96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9667">
                                            <p:txEl>
                                              <p:pRg st="10" end="10"/>
                                            </p:txEl>
                                          </p:spTgt>
                                        </p:tgtEl>
                                        <p:attrNameLst>
                                          <p:attrName>style.visibility</p:attrName>
                                        </p:attrNameLst>
                                      </p:cBhvr>
                                      <p:to>
                                        <p:strVal val="visible"/>
                                      </p:to>
                                    </p:set>
                                    <p:anim calcmode="lin" valueType="num">
                                      <p:cBhvr additive="base">
                                        <p:cTn id="55" dur="500" fill="hold"/>
                                        <p:tgtEl>
                                          <p:spTgt spid="100966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96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idx="4294967295"/>
          </p:nvPr>
        </p:nvSpPr>
        <p:spPr>
          <a:xfrm>
            <a:off x="971550" y="476250"/>
            <a:ext cx="7042150" cy="381000"/>
          </a:xfrm>
          <a:noFill/>
        </p:spPr>
        <p:txBody>
          <a:bodyPr anchor="ctr"/>
          <a:lstStyle/>
          <a:p>
            <a:r>
              <a:rPr lang="it-IT" dirty="0" smtClean="0">
                <a:effectLst/>
              </a:rPr>
              <a:t>Gli strumenti</a:t>
            </a:r>
          </a:p>
        </p:txBody>
      </p:sp>
      <p:sp>
        <p:nvSpPr>
          <p:cNvPr id="1376258" name="Segnaposto numero diapositiva 3"/>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F534DDC2-60FE-43B0-90DD-32220FF7DEED}" type="slidenum">
              <a:rPr lang="it-IT" sz="1400" b="0">
                <a:solidFill>
                  <a:schemeClr val="tx1"/>
                </a:solidFill>
                <a:latin typeface="Times New Roman" pitchFamily="18" charset="0"/>
                <a:ea typeface="ＭＳ Ｐゴシック"/>
                <a:cs typeface="ＭＳ Ｐゴシック"/>
              </a:rPr>
              <a:pPr algn="ctr"/>
              <a:t>25</a:t>
            </a:fld>
            <a:endParaRPr lang="it-IT" sz="1400" b="0">
              <a:solidFill>
                <a:schemeClr val="tx1"/>
              </a:solidFill>
              <a:latin typeface="Times New Roman" pitchFamily="18" charset="0"/>
              <a:ea typeface="ＭＳ Ｐゴシック"/>
              <a:cs typeface="ＭＳ Ｐゴシック"/>
            </a:endParaRPr>
          </a:p>
        </p:txBody>
      </p:sp>
      <p:sp>
        <p:nvSpPr>
          <p:cNvPr id="6" name="CasellaDiTesto 5"/>
          <p:cNvSpPr txBox="1">
            <a:spLocks noChangeArrowheads="1"/>
          </p:cNvSpPr>
          <p:nvPr/>
        </p:nvSpPr>
        <p:spPr bwMode="auto">
          <a:xfrm>
            <a:off x="755650" y="1484313"/>
            <a:ext cx="7848600" cy="2181225"/>
          </a:xfrm>
          <a:prstGeom prst="rect">
            <a:avLst/>
          </a:prstGeom>
          <a:noFill/>
          <a:ln w="9525">
            <a:noFill/>
            <a:miter lim="800000"/>
            <a:headEnd/>
            <a:tailEnd/>
          </a:ln>
        </p:spPr>
        <p:txBody>
          <a:bodyPr>
            <a:spAutoFit/>
          </a:bodyPr>
          <a:lstStyle/>
          <a:p>
            <a:pPr>
              <a:lnSpc>
                <a:spcPct val="85000"/>
              </a:lnSpc>
              <a:spcBef>
                <a:spcPct val="20000"/>
              </a:spcBef>
            </a:pPr>
            <a:r>
              <a:rPr lang="it-IT" sz="2400" b="0">
                <a:solidFill>
                  <a:srgbClr val="011157"/>
                </a:solidFill>
                <a:latin typeface="Times New Roman" pitchFamily="18" charset="0"/>
                <a:ea typeface="ＭＳ Ｐゴシック"/>
                <a:cs typeface="ＭＳ Ｐゴシック"/>
              </a:rPr>
              <a:t>Pac in due pilastri, ma rendendoli più complementari e riducendo le attuali sovrapposizioni</a:t>
            </a:r>
          </a:p>
          <a:p>
            <a:pPr marL="534988" lvl="1" indent="-273050">
              <a:lnSpc>
                <a:spcPts val="2625"/>
              </a:lnSpc>
              <a:spcBef>
                <a:spcPct val="20000"/>
              </a:spcBef>
              <a:buFontTx/>
              <a:buChar char="–"/>
            </a:pPr>
            <a:r>
              <a:rPr lang="it-IT" sz="2200" b="0">
                <a:solidFill>
                  <a:srgbClr val="011157"/>
                </a:solidFill>
                <a:latin typeface="Times New Roman" pitchFamily="18" charset="0"/>
                <a:ea typeface="ＭＳ Ｐゴシック"/>
                <a:cs typeface="ＭＳ Ｐゴシック"/>
              </a:rPr>
              <a:t>Il I pilastro per i pagamenti annuali di tipo orizzontale</a:t>
            </a:r>
          </a:p>
          <a:p>
            <a:pPr marL="534988" lvl="1" indent="-273050">
              <a:lnSpc>
                <a:spcPts val="2625"/>
              </a:lnSpc>
              <a:spcBef>
                <a:spcPct val="20000"/>
              </a:spcBef>
              <a:buFontTx/>
              <a:buChar char="–"/>
            </a:pPr>
            <a:r>
              <a:rPr lang="it-IT" sz="2200" b="0">
                <a:solidFill>
                  <a:srgbClr val="011157"/>
                </a:solidFill>
                <a:latin typeface="Times New Roman" pitchFamily="18" charset="0"/>
                <a:ea typeface="ＭＳ Ｐゴシック"/>
                <a:cs typeface="ＭＳ Ｐゴシック"/>
              </a:rPr>
              <a:t>Il II pilastro per interventi strutturali a programmazione pluriennale e per azioni selettive e differenziate, da adattare alle specifiche realtà territoriali</a:t>
            </a:r>
            <a:endParaRPr lang="it-IT" sz="2200">
              <a:solidFill>
                <a:srgbClr val="011157"/>
              </a:solidFill>
              <a:latin typeface="Times New Roman" pitchFamily="18" charset="0"/>
              <a:ea typeface="ＭＳ Ｐゴシック"/>
              <a:cs typeface="ＭＳ Ｐゴシック"/>
            </a:endParaRPr>
          </a:p>
        </p:txBody>
      </p:sp>
      <p:sp>
        <p:nvSpPr>
          <p:cNvPr id="1376260" name="Rectangle 5"/>
          <p:cNvSpPr>
            <a:spLocks noChangeArrowheads="1"/>
          </p:cNvSpPr>
          <p:nvPr/>
        </p:nvSpPr>
        <p:spPr bwMode="auto">
          <a:xfrm>
            <a:off x="3995738" y="4365625"/>
            <a:ext cx="4511675" cy="457200"/>
          </a:xfrm>
          <a:prstGeom prst="rect">
            <a:avLst/>
          </a:prstGeom>
          <a:noFill/>
          <a:ln w="9525" algn="ctr">
            <a:noFill/>
            <a:miter lim="800000"/>
            <a:headEnd/>
            <a:tailEnd/>
          </a:ln>
        </p:spPr>
        <p:txBody>
          <a:bodyPr wrap="none" anchor="ctr">
            <a:spAutoFit/>
          </a:bodyPr>
          <a:lstStyle/>
          <a:p>
            <a:pPr eaLnBrk="0" hangingPunct="0"/>
            <a:r>
              <a:rPr lang="it-IT" sz="1200">
                <a:solidFill>
                  <a:schemeClr val="tx1"/>
                </a:solidFill>
                <a:latin typeface="Arial Unicode MS"/>
                <a:cs typeface="Times New Roman" pitchFamily="18" charset="0"/>
              </a:rPr>
              <a:t>Dacian Ciolos, commissario all’agricoltura e allo sviluppo rurale. </a:t>
            </a:r>
            <a:endParaRPr lang="it-IT" sz="900" b="0">
              <a:solidFill>
                <a:schemeClr val="tx1"/>
              </a:solidFill>
              <a:latin typeface="Arial Unicode MS"/>
              <a:ea typeface="ＭＳ Ｐゴシック"/>
              <a:cs typeface="ＭＳ Ｐゴシック"/>
            </a:endParaRPr>
          </a:p>
          <a:p>
            <a:pPr eaLnBrk="0" hangingPunct="0"/>
            <a:r>
              <a:rPr lang="it-IT" sz="1200">
                <a:solidFill>
                  <a:schemeClr val="tx1"/>
                </a:solidFill>
                <a:latin typeface="Arial Unicode MS"/>
                <a:cs typeface="Times New Roman" pitchFamily="18" charset="0"/>
              </a:rPr>
              <a:t>Sarà in carica dal 2010 al 2014</a:t>
            </a:r>
            <a:endParaRPr lang="it-IT" sz="1800" b="0">
              <a:solidFill>
                <a:schemeClr val="tx1"/>
              </a:solidFill>
              <a:latin typeface="Arial Unicode MS"/>
            </a:endParaRPr>
          </a:p>
        </p:txBody>
      </p:sp>
      <p:pic>
        <p:nvPicPr>
          <p:cNvPr id="1376261" name="Picture 6" descr="Dacian Cioloş"/>
          <p:cNvPicPr>
            <a:picLocks noChangeAspect="1" noChangeArrowheads="1"/>
          </p:cNvPicPr>
          <p:nvPr/>
        </p:nvPicPr>
        <p:blipFill>
          <a:blip r:embed="rId2" r:link="rId3" cstate="print"/>
          <a:srcRect/>
          <a:stretch>
            <a:fillRect/>
          </a:stretch>
        </p:blipFill>
        <p:spPr bwMode="auto">
          <a:xfrm>
            <a:off x="5076825" y="4984750"/>
            <a:ext cx="1860550" cy="13636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p:cNvSpPr>
            <a:spLocks noGrp="1"/>
          </p:cNvSpPr>
          <p:nvPr>
            <p:ph type="title" idx="4294967295"/>
          </p:nvPr>
        </p:nvSpPr>
        <p:spPr>
          <a:xfrm>
            <a:off x="971550" y="476250"/>
            <a:ext cx="7042150" cy="381000"/>
          </a:xfrm>
          <a:noFill/>
        </p:spPr>
        <p:txBody>
          <a:bodyPr anchor="ctr"/>
          <a:lstStyle/>
          <a:p>
            <a:r>
              <a:rPr lang="it-IT" dirty="0" smtClean="0">
                <a:effectLst/>
              </a:rPr>
              <a:t>Gli strumenti (2)</a:t>
            </a:r>
          </a:p>
        </p:txBody>
      </p:sp>
      <p:sp>
        <p:nvSpPr>
          <p:cNvPr id="1378306" name="Segnaposto numero diapositiva 3"/>
          <p:cNvSpPr txBox="1">
            <a:spLocks noGrp="1"/>
          </p:cNvSpPr>
          <p:nvPr/>
        </p:nvSpPr>
        <p:spPr bwMode="auto">
          <a:xfrm>
            <a:off x="8675688" y="6597650"/>
            <a:ext cx="468312" cy="260350"/>
          </a:xfrm>
          <a:prstGeom prst="rect">
            <a:avLst/>
          </a:prstGeom>
          <a:noFill/>
          <a:ln w="9525">
            <a:noFill/>
            <a:miter lim="800000"/>
            <a:headEnd/>
            <a:tailEnd/>
          </a:ln>
        </p:spPr>
        <p:txBody>
          <a:bodyPr/>
          <a:lstStyle/>
          <a:p>
            <a:pPr algn="ctr"/>
            <a:fld id="{F9EE25EC-48B2-4EBA-95B7-9C25143ACF3D}" type="slidenum">
              <a:rPr lang="it-IT" sz="1400" b="0">
                <a:solidFill>
                  <a:schemeClr val="tx1"/>
                </a:solidFill>
                <a:latin typeface="Times New Roman" pitchFamily="18" charset="0"/>
                <a:ea typeface="ＭＳ Ｐゴシック"/>
                <a:cs typeface="ＭＳ Ｐゴシック"/>
              </a:rPr>
              <a:pPr algn="ctr"/>
              <a:t>26</a:t>
            </a:fld>
            <a:endParaRPr lang="it-IT" sz="1400" b="0">
              <a:solidFill>
                <a:schemeClr val="tx1"/>
              </a:solidFill>
              <a:latin typeface="Times New Roman" pitchFamily="18" charset="0"/>
              <a:ea typeface="ＭＳ Ｐゴシック"/>
              <a:cs typeface="ＭＳ Ｐゴシック"/>
            </a:endParaRPr>
          </a:p>
        </p:txBody>
      </p:sp>
      <p:pic>
        <p:nvPicPr>
          <p:cNvPr id="1378307" name="Picture 4"/>
          <p:cNvPicPr>
            <a:picLocks noChangeAspect="1" noChangeArrowheads="1"/>
          </p:cNvPicPr>
          <p:nvPr/>
        </p:nvPicPr>
        <p:blipFill>
          <a:blip r:embed="rId2" cstate="print"/>
          <a:srcRect/>
          <a:stretch>
            <a:fillRect/>
          </a:stretch>
        </p:blipFill>
        <p:spPr bwMode="auto">
          <a:xfrm>
            <a:off x="323850" y="1484313"/>
            <a:ext cx="8424863" cy="4503737"/>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323850" y="1676400"/>
            <a:ext cx="8569325" cy="1266825"/>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800">
                <a:solidFill>
                  <a:srgbClr val="FF0000"/>
                </a:solidFill>
                <a:latin typeface="Times New Roman" pitchFamily="18" charset="0"/>
                <a:cs typeface="Times New Roman" pitchFamily="18" charset="0"/>
              </a:rPr>
              <a:t>Pagamenti diretti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0353" name="Rectangle 2"/>
          <p:cNvSpPr>
            <a:spLocks noGrp="1" noChangeArrowheads="1"/>
          </p:cNvSpPr>
          <p:nvPr>
            <p:ph type="title" idx="4294967295"/>
          </p:nvPr>
        </p:nvSpPr>
        <p:spPr>
          <a:xfrm>
            <a:off x="1547813" y="260350"/>
            <a:ext cx="6429375" cy="620713"/>
          </a:xfrm>
          <a:noFill/>
        </p:spPr>
        <p:txBody>
          <a:bodyPr/>
          <a:lstStyle/>
          <a:p>
            <a:r>
              <a:rPr lang="it-IT" sz="2500" dirty="0" smtClean="0">
                <a:effectLst/>
              </a:rPr>
              <a:t>I tre criteri dei pagamenti diretti</a:t>
            </a:r>
          </a:p>
        </p:txBody>
      </p:sp>
      <p:sp>
        <p:nvSpPr>
          <p:cNvPr id="1380354" name="Segnaposto contenuto 2"/>
          <p:cNvSpPr>
            <a:spLocks/>
          </p:cNvSpPr>
          <p:nvPr/>
        </p:nvSpPr>
        <p:spPr bwMode="auto">
          <a:xfrm>
            <a:off x="179388" y="1268413"/>
            <a:ext cx="8667750" cy="5400675"/>
          </a:xfrm>
          <a:prstGeom prst="rect">
            <a:avLst/>
          </a:prstGeom>
          <a:noFill/>
          <a:ln w="9525">
            <a:noFill/>
            <a:miter lim="800000"/>
            <a:headEnd/>
            <a:tailEnd/>
          </a:ln>
        </p:spPr>
        <p:txBody>
          <a:bodyPr/>
          <a:lstStyle/>
          <a:p>
            <a:pPr marL="473075" indent="-381000" eaLnBrk="0" hangingPunct="0">
              <a:lnSpc>
                <a:spcPts val="2575"/>
              </a:lnSpc>
              <a:spcBef>
                <a:spcPct val="20000"/>
              </a:spcBef>
              <a:buClr>
                <a:schemeClr val="accent2"/>
              </a:buClr>
              <a:buFont typeface="Wingdings" pitchFamily="2" charset="2"/>
              <a:buNone/>
            </a:pPr>
            <a:endParaRPr lang="it-IT" sz="1900" b="0" dirty="0">
              <a:solidFill>
                <a:schemeClr val="tx2"/>
              </a:solidFill>
            </a:endParaRPr>
          </a:p>
        </p:txBody>
      </p:sp>
      <p:pic>
        <p:nvPicPr>
          <p:cNvPr id="1548289" name="Picture 1"/>
          <p:cNvPicPr>
            <a:picLocks noChangeAspect="1" noChangeArrowheads="1"/>
          </p:cNvPicPr>
          <p:nvPr/>
        </p:nvPicPr>
        <p:blipFill>
          <a:blip r:embed="rId2" cstate="print"/>
          <a:srcRect/>
          <a:stretch>
            <a:fillRect/>
          </a:stretch>
        </p:blipFill>
        <p:spPr bwMode="auto">
          <a:xfrm>
            <a:off x="323528" y="1268760"/>
            <a:ext cx="8443813" cy="518457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0353" name="Rectangle 2"/>
          <p:cNvSpPr>
            <a:spLocks noGrp="1" noChangeArrowheads="1"/>
          </p:cNvSpPr>
          <p:nvPr>
            <p:ph type="title" idx="4294967295"/>
          </p:nvPr>
        </p:nvSpPr>
        <p:spPr>
          <a:xfrm>
            <a:off x="1547813" y="260350"/>
            <a:ext cx="6429375" cy="620713"/>
          </a:xfrm>
          <a:noFill/>
        </p:spPr>
        <p:txBody>
          <a:bodyPr/>
          <a:lstStyle/>
          <a:p>
            <a:r>
              <a:rPr lang="it-IT" sz="2500" smtClean="0">
                <a:effectLst/>
              </a:rPr>
              <a:t>Pagamenti diretti: il futuro del pagamento unico aziendale</a:t>
            </a:r>
          </a:p>
        </p:txBody>
      </p:sp>
      <p:sp>
        <p:nvSpPr>
          <p:cNvPr id="1380354" name="Segnaposto contenuto 2"/>
          <p:cNvSpPr>
            <a:spLocks/>
          </p:cNvSpPr>
          <p:nvPr/>
        </p:nvSpPr>
        <p:spPr bwMode="auto">
          <a:xfrm>
            <a:off x="179388" y="1268413"/>
            <a:ext cx="8667750" cy="5400675"/>
          </a:xfrm>
          <a:prstGeom prst="rect">
            <a:avLst/>
          </a:prstGeom>
          <a:noFill/>
          <a:ln w="9525">
            <a:noFill/>
            <a:miter lim="800000"/>
            <a:headEnd/>
            <a:tailEnd/>
          </a:ln>
        </p:spPr>
        <p:txBody>
          <a:bodyPr/>
          <a:lstStyle/>
          <a:p>
            <a:pPr marL="473075" indent="-381000" eaLnBrk="0" hangingPunct="0">
              <a:lnSpc>
                <a:spcPts val="2575"/>
              </a:lnSpc>
              <a:spcBef>
                <a:spcPct val="20000"/>
              </a:spcBef>
              <a:buClr>
                <a:schemeClr val="accent2"/>
              </a:buClr>
              <a:buFont typeface="Wingdings" pitchFamily="2" charset="2"/>
              <a:buNone/>
            </a:pPr>
            <a:r>
              <a:rPr lang="it-IT" sz="2000" b="0" dirty="0">
                <a:solidFill>
                  <a:srgbClr val="006600"/>
                </a:solidFill>
              </a:rPr>
              <a:t>La Commissione propone:</a:t>
            </a:r>
          </a:p>
          <a:p>
            <a:pPr marL="720725" lvl="1" indent="-381000" eaLnBrk="0" hangingPunct="0">
              <a:lnSpc>
                <a:spcPts val="2575"/>
              </a:lnSpc>
              <a:spcBef>
                <a:spcPct val="20000"/>
              </a:spcBef>
              <a:buClr>
                <a:schemeClr val="accent2"/>
              </a:buClr>
              <a:buFont typeface="Wingdings" pitchFamily="2" charset="2"/>
              <a:buAutoNum type="arabicPeriod"/>
            </a:pPr>
            <a:r>
              <a:rPr lang="it-IT" sz="1900" b="0" dirty="0">
                <a:solidFill>
                  <a:schemeClr val="tx2"/>
                </a:solidFill>
              </a:rPr>
              <a:t>Una componente fissa e omogenea per tutti, rivolta al sostegno del reddito, a fronte di una condizionalità di base, con </a:t>
            </a:r>
            <a:r>
              <a:rPr lang="it-IT" sz="1900" i="1" dirty="0">
                <a:solidFill>
                  <a:schemeClr val="tx2"/>
                </a:solidFill>
              </a:rPr>
              <a:t>tetti massimi per azienda</a:t>
            </a:r>
            <a:r>
              <a:rPr lang="it-IT" sz="1900" b="0" dirty="0">
                <a:solidFill>
                  <a:schemeClr val="tx2"/>
                </a:solidFill>
              </a:rPr>
              <a:t> </a:t>
            </a:r>
            <a:r>
              <a:rPr lang="it-IT" sz="1900" i="1" dirty="0">
                <a:solidFill>
                  <a:schemeClr val="tx2"/>
                </a:solidFill>
              </a:rPr>
              <a:t>da attenuare per quelle che impiegano molto lavoro</a:t>
            </a:r>
          </a:p>
          <a:p>
            <a:pPr marL="720725" lvl="1" indent="-381000" eaLnBrk="0" hangingPunct="0">
              <a:lnSpc>
                <a:spcPts val="2575"/>
              </a:lnSpc>
              <a:spcBef>
                <a:spcPct val="20000"/>
              </a:spcBef>
              <a:buClr>
                <a:schemeClr val="accent2"/>
              </a:buClr>
              <a:buFont typeface="Wingdings" pitchFamily="2" charset="2"/>
              <a:buAutoNum type="arabicPeriod"/>
            </a:pPr>
            <a:endParaRPr lang="it-IT" sz="1900" i="1" dirty="0">
              <a:solidFill>
                <a:schemeClr val="tx2"/>
              </a:solidFill>
            </a:endParaRPr>
          </a:p>
          <a:p>
            <a:pPr marL="720725" lvl="1" indent="-381000" eaLnBrk="0" hangingPunct="0">
              <a:lnSpc>
                <a:spcPts val="2575"/>
              </a:lnSpc>
              <a:spcBef>
                <a:spcPct val="20000"/>
              </a:spcBef>
              <a:buClr>
                <a:schemeClr val="accent2"/>
              </a:buClr>
              <a:buFont typeface="Wingdings" pitchFamily="2" charset="2"/>
              <a:buAutoNum type="arabicPeriod"/>
            </a:pPr>
            <a:r>
              <a:rPr lang="it-IT" sz="1900" b="0" dirty="0">
                <a:solidFill>
                  <a:schemeClr val="tx2"/>
                </a:solidFill>
              </a:rPr>
              <a:t>Un </a:t>
            </a:r>
            <a:r>
              <a:rPr lang="it-IT" sz="1900" i="1" dirty="0">
                <a:solidFill>
                  <a:schemeClr val="tx2"/>
                </a:solidFill>
              </a:rPr>
              <a:t>pagamento “verde” </a:t>
            </a:r>
            <a:r>
              <a:rPr lang="it-IT" sz="1900" b="0" dirty="0">
                <a:solidFill>
                  <a:schemeClr val="tx2"/>
                </a:solidFill>
              </a:rPr>
              <a:t>aggiuntivo, obbligatorio per gli Stati membri, per azioni ambientali oltre la condizionalità di base (pascoli permanenti, rotazioni, </a:t>
            </a:r>
            <a:r>
              <a:rPr lang="it-IT" sz="1900" b="0" dirty="0" err="1">
                <a:solidFill>
                  <a:schemeClr val="tx2"/>
                </a:solidFill>
              </a:rPr>
              <a:t>set-aside</a:t>
            </a:r>
            <a:r>
              <a:rPr lang="it-IT" sz="1900" b="0" dirty="0">
                <a:solidFill>
                  <a:schemeClr val="tx2"/>
                </a:solidFill>
              </a:rPr>
              <a:t> </a:t>
            </a:r>
            <a:r>
              <a:rPr lang="it-IT" sz="1900" b="0" dirty="0" err="1">
                <a:solidFill>
                  <a:schemeClr val="tx2"/>
                </a:solidFill>
              </a:rPr>
              <a:t>ecologico…</a:t>
            </a:r>
            <a:r>
              <a:rPr lang="it-IT" sz="1900" b="0" dirty="0">
                <a:solidFill>
                  <a:schemeClr val="tx2"/>
                </a:solidFill>
              </a:rPr>
              <a:t>)</a:t>
            </a:r>
          </a:p>
          <a:p>
            <a:pPr marL="720725" lvl="1" indent="-381000" eaLnBrk="0" hangingPunct="0">
              <a:lnSpc>
                <a:spcPts val="2575"/>
              </a:lnSpc>
              <a:spcBef>
                <a:spcPct val="20000"/>
              </a:spcBef>
              <a:buClr>
                <a:schemeClr val="accent2"/>
              </a:buClr>
              <a:buFont typeface="Wingdings" pitchFamily="2" charset="2"/>
              <a:buAutoNum type="arabicPeriod"/>
            </a:pPr>
            <a:endParaRPr lang="it-IT" sz="1900" b="0" dirty="0">
              <a:solidFill>
                <a:schemeClr val="tx2"/>
              </a:solidFill>
            </a:endParaRPr>
          </a:p>
          <a:p>
            <a:pPr marL="720725" lvl="1" indent="-381000" eaLnBrk="0" hangingPunct="0">
              <a:lnSpc>
                <a:spcPts val="2575"/>
              </a:lnSpc>
              <a:spcBef>
                <a:spcPct val="20000"/>
              </a:spcBef>
              <a:buClr>
                <a:schemeClr val="accent2"/>
              </a:buClr>
              <a:buFont typeface="Wingdings" pitchFamily="2" charset="2"/>
              <a:buAutoNum type="arabicPeriod"/>
            </a:pPr>
            <a:r>
              <a:rPr lang="it-IT" sz="1900" b="0" dirty="0">
                <a:solidFill>
                  <a:schemeClr val="tx2"/>
                </a:solidFill>
              </a:rPr>
              <a:t>Un </a:t>
            </a:r>
            <a:r>
              <a:rPr lang="it-IT" sz="1900" i="1" dirty="0">
                <a:solidFill>
                  <a:schemeClr val="tx2"/>
                </a:solidFill>
              </a:rPr>
              <a:t>pagamento per le aree svantaggiate</a:t>
            </a:r>
            <a:r>
              <a:rPr lang="it-IT" sz="1900" b="0" dirty="0">
                <a:solidFill>
                  <a:schemeClr val="tx2"/>
                </a:solidFill>
              </a:rPr>
              <a:t>, cofinanziato, che gli SM possono aggiungere al </a:t>
            </a:r>
            <a:r>
              <a:rPr lang="it-IT" sz="1900" b="0" dirty="0" err="1">
                <a:solidFill>
                  <a:schemeClr val="tx2"/>
                </a:solidFill>
              </a:rPr>
              <a:t>Pua</a:t>
            </a:r>
            <a:r>
              <a:rPr lang="it-IT" sz="1900" b="0" dirty="0">
                <a:solidFill>
                  <a:schemeClr val="tx2"/>
                </a:solidFill>
              </a:rPr>
              <a:t> degli agricoltori interessati, in sostituzione dell’attuale sistema gestito nel II pilastro</a:t>
            </a:r>
          </a:p>
          <a:p>
            <a:pPr marL="720725" lvl="1" indent="-381000" eaLnBrk="0" hangingPunct="0">
              <a:lnSpc>
                <a:spcPts val="2575"/>
              </a:lnSpc>
              <a:spcBef>
                <a:spcPct val="20000"/>
              </a:spcBef>
              <a:buClr>
                <a:schemeClr val="accent2"/>
              </a:buClr>
              <a:buFont typeface="Wingdings" pitchFamily="2" charset="2"/>
              <a:buAutoNum type="arabicPeriod"/>
            </a:pPr>
            <a:endParaRPr lang="it-IT" sz="1900" b="0" dirty="0">
              <a:solidFill>
                <a:schemeClr val="tx2"/>
              </a:solidFill>
            </a:endParaRPr>
          </a:p>
          <a:p>
            <a:pPr marL="720725" lvl="1" indent="-381000" eaLnBrk="0" hangingPunct="0">
              <a:lnSpc>
                <a:spcPts val="2575"/>
              </a:lnSpc>
              <a:spcBef>
                <a:spcPct val="20000"/>
              </a:spcBef>
              <a:buClr>
                <a:schemeClr val="accent2"/>
              </a:buClr>
              <a:buFont typeface="Wingdings" pitchFamily="2" charset="2"/>
              <a:buAutoNum type="arabicPeriod"/>
            </a:pPr>
            <a:r>
              <a:rPr lang="it-IT" sz="1900" b="0" dirty="0">
                <a:solidFill>
                  <a:schemeClr val="tx2"/>
                </a:solidFill>
              </a:rPr>
              <a:t>La possibilità di </a:t>
            </a:r>
            <a:r>
              <a:rPr lang="it-IT" sz="1900" i="1" dirty="0">
                <a:solidFill>
                  <a:schemeClr val="tx2"/>
                </a:solidFill>
              </a:rPr>
              <a:t>pagamenti accoppiati </a:t>
            </a:r>
            <a:r>
              <a:rPr lang="it-IT" sz="1900" b="0" dirty="0">
                <a:solidFill>
                  <a:schemeClr val="tx2"/>
                </a:solidFill>
              </a:rPr>
              <a:t>in aree dove la produzione agricola ha un valore strategico</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2"/>
          <p:cNvSpPr txBox="1">
            <a:spLocks noGrp="1"/>
          </p:cNvSpPr>
          <p:nvPr/>
        </p:nvSpPr>
        <p:spPr bwMode="auto">
          <a:xfrm>
            <a:off x="8459788" y="6453188"/>
            <a:ext cx="577850" cy="304800"/>
          </a:xfrm>
          <a:prstGeom prst="rect">
            <a:avLst/>
          </a:prstGeom>
          <a:noFill/>
          <a:ln>
            <a:miter lim="800000"/>
            <a:headEnd/>
            <a:tailEnd/>
          </a:ln>
        </p:spPr>
        <p:txBody>
          <a:bodyPr anchor="b"/>
          <a:lstStyle/>
          <a:p>
            <a:pPr algn="r" eaLnBrk="0" hangingPunct="0">
              <a:spcBef>
                <a:spcPct val="50000"/>
              </a:spcBef>
              <a:defRPr/>
            </a:pPr>
            <a:fld id="{2C585CBC-BA75-443E-890B-79ED89DE3C00}" type="slidenum">
              <a:rPr lang="it-IT" sz="1400" b="0">
                <a:solidFill>
                  <a:schemeClr val="bg2"/>
                </a:solidFill>
                <a:latin typeface="+mn-lt"/>
              </a:rPr>
              <a:pPr algn="r" eaLnBrk="0" hangingPunct="0">
                <a:spcBef>
                  <a:spcPct val="50000"/>
                </a:spcBef>
                <a:defRPr/>
              </a:pPr>
              <a:t>3</a:t>
            </a:fld>
            <a:endParaRPr lang="it-IT" sz="1400" b="0">
              <a:solidFill>
                <a:schemeClr val="bg2"/>
              </a:solidFill>
              <a:latin typeface="+mn-lt"/>
            </a:endParaRPr>
          </a:p>
        </p:txBody>
      </p:sp>
      <p:sp>
        <p:nvSpPr>
          <p:cNvPr id="1654786" name="Rectangle 2"/>
          <p:cNvSpPr>
            <a:spLocks noGrp="1" noChangeArrowheads="1"/>
          </p:cNvSpPr>
          <p:nvPr>
            <p:ph type="title" idx="4294967295"/>
          </p:nvPr>
        </p:nvSpPr>
        <p:spPr>
          <a:xfrm>
            <a:off x="1357313" y="304800"/>
            <a:ext cx="7143750" cy="695325"/>
          </a:xfrm>
        </p:spPr>
        <p:txBody>
          <a:bodyPr/>
          <a:lstStyle/>
          <a:p>
            <a:pPr algn="ctr" eaLnBrk="1" hangingPunct="1">
              <a:defRPr/>
            </a:pPr>
            <a:r>
              <a:rPr lang="it-IT" dirty="0">
                <a:effectLst>
                  <a:outerShdw blurRad="38100" dist="38100" dir="2700000" algn="tl">
                    <a:srgbClr val="C0C0C0"/>
                  </a:outerShdw>
                </a:effectLst>
              </a:rPr>
              <a:t>Le fasi della PAC </a:t>
            </a:r>
          </a:p>
        </p:txBody>
      </p:sp>
      <p:sp>
        <p:nvSpPr>
          <p:cNvPr id="40963" name="Rectangle 3"/>
          <p:cNvSpPr>
            <a:spLocks noGrp="1" noChangeArrowheads="1"/>
          </p:cNvSpPr>
          <p:nvPr>
            <p:ph type="body" idx="4294967295"/>
          </p:nvPr>
        </p:nvSpPr>
        <p:spPr>
          <a:xfrm>
            <a:off x="539750" y="1557338"/>
            <a:ext cx="7921625" cy="4249737"/>
          </a:xfrm>
        </p:spPr>
        <p:txBody>
          <a:bodyPr/>
          <a:lstStyle/>
          <a:p>
            <a:pPr indent="-144463" eaLnBrk="1" hangingPunct="1">
              <a:lnSpc>
                <a:spcPct val="120000"/>
              </a:lnSpc>
              <a:spcBef>
                <a:spcPct val="0"/>
              </a:spcBef>
              <a:buFont typeface="Wingdings" pitchFamily="2" charset="2"/>
              <a:buNone/>
            </a:pPr>
            <a:r>
              <a:rPr lang="it-IT" sz="2400" b="1" dirty="0" smtClean="0">
                <a:solidFill>
                  <a:srgbClr val="FF0000"/>
                </a:solidFill>
                <a:cs typeface="Times New Roman" pitchFamily="18" charset="0"/>
              </a:rPr>
              <a:t>	1993-1999	riforma </a:t>
            </a:r>
            <a:r>
              <a:rPr lang="it-IT" sz="2400" b="1" dirty="0" err="1" smtClean="0">
                <a:solidFill>
                  <a:srgbClr val="FF0000"/>
                </a:solidFill>
                <a:cs typeface="Times New Roman" pitchFamily="18" charset="0"/>
              </a:rPr>
              <a:t>Mac</a:t>
            </a:r>
            <a:r>
              <a:rPr lang="it-IT" sz="2400" b="1" dirty="0" smtClean="0">
                <a:solidFill>
                  <a:srgbClr val="FF0000"/>
                </a:solidFill>
                <a:cs typeface="Times New Roman" pitchFamily="18" charset="0"/>
              </a:rPr>
              <a:t> </a:t>
            </a:r>
            <a:r>
              <a:rPr lang="it-IT" sz="2400" b="1" dirty="0" err="1" smtClean="0">
                <a:solidFill>
                  <a:srgbClr val="FF0000"/>
                </a:solidFill>
                <a:cs typeface="Times New Roman" pitchFamily="18" charset="0"/>
              </a:rPr>
              <a:t>Sharry</a:t>
            </a:r>
            <a:endParaRPr lang="it-IT" sz="2400" b="1" dirty="0" smtClean="0">
              <a:solidFill>
                <a:srgbClr val="FF0000"/>
              </a:solidFill>
              <a:cs typeface="Times New Roman" pitchFamily="18" charset="0"/>
            </a:endParaRPr>
          </a:p>
          <a:p>
            <a:pPr indent="-144463" eaLnBrk="1" hangingPunct="1">
              <a:lnSpc>
                <a:spcPct val="120000"/>
              </a:lnSpc>
              <a:spcBef>
                <a:spcPct val="0"/>
              </a:spcBef>
              <a:buFont typeface="Wingdings" pitchFamily="2" charset="2"/>
              <a:buNone/>
            </a:pPr>
            <a:endParaRPr lang="it-IT" sz="2400" dirty="0" smtClean="0">
              <a:cs typeface="Times New Roman" pitchFamily="18" charset="0"/>
            </a:endParaRPr>
          </a:p>
          <a:p>
            <a:pPr indent="-144463" eaLnBrk="1" hangingPunct="1">
              <a:lnSpc>
                <a:spcPct val="120000"/>
              </a:lnSpc>
              <a:spcBef>
                <a:spcPct val="0"/>
              </a:spcBef>
              <a:buFont typeface="Wingdings" pitchFamily="2" charset="2"/>
              <a:buNone/>
            </a:pPr>
            <a:r>
              <a:rPr lang="it-IT" sz="2400" b="1" dirty="0" smtClean="0">
                <a:solidFill>
                  <a:srgbClr val="CC0000"/>
                </a:solidFill>
                <a:cs typeface="Times New Roman" pitchFamily="18" charset="0"/>
              </a:rPr>
              <a:t>	</a:t>
            </a:r>
            <a:r>
              <a:rPr lang="it-IT" sz="2400" b="1" dirty="0" smtClean="0">
                <a:cs typeface="Times New Roman" pitchFamily="18" charset="0"/>
              </a:rPr>
              <a:t>2000-2004	Agenda</a:t>
            </a:r>
            <a:r>
              <a:rPr lang="it-IT" sz="2800" b="1" dirty="0" smtClean="0">
                <a:cs typeface="Times New Roman" pitchFamily="18" charset="0"/>
              </a:rPr>
              <a:t> 2000</a:t>
            </a:r>
          </a:p>
          <a:p>
            <a:pPr indent="-144463" eaLnBrk="1" hangingPunct="1">
              <a:lnSpc>
                <a:spcPct val="120000"/>
              </a:lnSpc>
              <a:spcBef>
                <a:spcPct val="0"/>
              </a:spcBef>
              <a:buFont typeface="Wingdings" pitchFamily="2" charset="2"/>
              <a:buNone/>
            </a:pPr>
            <a:endParaRPr lang="it-IT" sz="2400" b="1" dirty="0" smtClean="0">
              <a:solidFill>
                <a:srgbClr val="CC0000"/>
              </a:solidFill>
              <a:cs typeface="Times New Roman" pitchFamily="18" charset="0"/>
            </a:endParaRPr>
          </a:p>
          <a:p>
            <a:pPr indent="-144463" eaLnBrk="1" hangingPunct="1">
              <a:lnSpc>
                <a:spcPct val="120000"/>
              </a:lnSpc>
              <a:spcBef>
                <a:spcPct val="0"/>
              </a:spcBef>
              <a:buFont typeface="Wingdings" pitchFamily="2" charset="2"/>
              <a:buNone/>
            </a:pPr>
            <a:r>
              <a:rPr lang="it-IT" sz="2400" b="1" dirty="0" smtClean="0">
                <a:cs typeface="Times New Roman" pitchFamily="18" charset="0"/>
              </a:rPr>
              <a:t>	</a:t>
            </a:r>
            <a:r>
              <a:rPr lang="it-IT" sz="2400" b="1" dirty="0" smtClean="0">
                <a:solidFill>
                  <a:srgbClr val="FF0000"/>
                </a:solidFill>
                <a:cs typeface="Times New Roman" pitchFamily="18" charset="0"/>
              </a:rPr>
              <a:t>2005-2009 	riforma </a:t>
            </a:r>
            <a:r>
              <a:rPr lang="it-IT" sz="2400" b="1" dirty="0" err="1" smtClean="0">
                <a:solidFill>
                  <a:srgbClr val="FF0000"/>
                </a:solidFill>
                <a:cs typeface="Times New Roman" pitchFamily="18" charset="0"/>
              </a:rPr>
              <a:t>Fischler</a:t>
            </a:r>
            <a:r>
              <a:rPr lang="it-IT" sz="2400" b="1" dirty="0" smtClean="0">
                <a:solidFill>
                  <a:srgbClr val="FF0000"/>
                </a:solidFill>
                <a:cs typeface="Times New Roman" pitchFamily="18" charset="0"/>
              </a:rPr>
              <a:t> </a:t>
            </a:r>
          </a:p>
          <a:p>
            <a:pPr indent="-144463" eaLnBrk="1" hangingPunct="1">
              <a:lnSpc>
                <a:spcPct val="120000"/>
              </a:lnSpc>
              <a:spcBef>
                <a:spcPct val="0"/>
              </a:spcBef>
              <a:buFont typeface="Wingdings" pitchFamily="2" charset="2"/>
              <a:buNone/>
            </a:pPr>
            <a:r>
              <a:rPr lang="it-IT" sz="2400" b="1" dirty="0" smtClean="0">
                <a:cs typeface="Times New Roman" pitchFamily="18" charset="0"/>
              </a:rPr>
              <a:t>                             </a:t>
            </a:r>
          </a:p>
          <a:p>
            <a:pPr indent="-144463" eaLnBrk="1" hangingPunct="1">
              <a:lnSpc>
                <a:spcPct val="120000"/>
              </a:lnSpc>
              <a:spcBef>
                <a:spcPct val="0"/>
              </a:spcBef>
              <a:buFont typeface="Wingdings" pitchFamily="2" charset="2"/>
              <a:buNone/>
            </a:pPr>
            <a:r>
              <a:rPr lang="it-IT" sz="2400" b="1" dirty="0" smtClean="0">
                <a:solidFill>
                  <a:srgbClr val="CC0000"/>
                </a:solidFill>
                <a:cs typeface="Times New Roman" pitchFamily="18" charset="0"/>
              </a:rPr>
              <a:t>	</a:t>
            </a:r>
            <a:r>
              <a:rPr lang="it-IT" sz="2400" b="1" dirty="0" smtClean="0">
                <a:cs typeface="Times New Roman" pitchFamily="18" charset="0"/>
              </a:rPr>
              <a:t>2009-2013 	</a:t>
            </a:r>
            <a:r>
              <a:rPr lang="it-IT" sz="2400" b="1" dirty="0" err="1" smtClean="0">
                <a:cs typeface="Times New Roman" pitchFamily="18" charset="0"/>
              </a:rPr>
              <a:t>Health</a:t>
            </a:r>
            <a:r>
              <a:rPr lang="it-IT" sz="2400" b="1" dirty="0" smtClean="0">
                <a:cs typeface="Times New Roman" pitchFamily="18" charset="0"/>
              </a:rPr>
              <a:t> </a:t>
            </a:r>
            <a:r>
              <a:rPr lang="it-IT" sz="2400" b="1" dirty="0" err="1" smtClean="0">
                <a:cs typeface="Times New Roman" pitchFamily="18" charset="0"/>
              </a:rPr>
              <a:t>check</a:t>
            </a:r>
            <a:r>
              <a:rPr lang="it-IT" sz="2400" b="1" dirty="0" smtClean="0">
                <a:cs typeface="Times New Roman" pitchFamily="18" charset="0"/>
              </a:rPr>
              <a:t> </a:t>
            </a:r>
            <a:r>
              <a:rPr lang="it-IT" sz="2400" b="1" dirty="0" smtClean="0">
                <a:solidFill>
                  <a:srgbClr val="CC0000"/>
                </a:solidFill>
                <a:cs typeface="Times New Roman" pitchFamily="18" charset="0"/>
              </a:rPr>
              <a:t>	</a:t>
            </a:r>
          </a:p>
          <a:p>
            <a:pPr indent="-144463" eaLnBrk="1" hangingPunct="1">
              <a:lnSpc>
                <a:spcPct val="120000"/>
              </a:lnSpc>
              <a:spcBef>
                <a:spcPct val="0"/>
              </a:spcBef>
              <a:buFont typeface="Wingdings" pitchFamily="2" charset="2"/>
              <a:buNone/>
            </a:pPr>
            <a:endParaRPr lang="it-IT" sz="2400" b="1" dirty="0" smtClean="0">
              <a:solidFill>
                <a:srgbClr val="CC0000"/>
              </a:solidFill>
              <a:cs typeface="Times New Roman" pitchFamily="18" charset="0"/>
            </a:endParaRPr>
          </a:p>
          <a:p>
            <a:pPr indent="-144463" eaLnBrk="1" hangingPunct="1">
              <a:lnSpc>
                <a:spcPct val="120000"/>
              </a:lnSpc>
              <a:spcBef>
                <a:spcPct val="0"/>
              </a:spcBef>
              <a:buFont typeface="Wingdings" pitchFamily="2" charset="2"/>
              <a:buNone/>
            </a:pPr>
            <a:r>
              <a:rPr lang="it-IT" sz="2400" b="1" dirty="0" smtClean="0">
                <a:cs typeface="Times New Roman" pitchFamily="18" charset="0"/>
              </a:rPr>
              <a:t>  </a:t>
            </a:r>
            <a:r>
              <a:rPr lang="it-IT" sz="2400" b="1" dirty="0" smtClean="0">
                <a:solidFill>
                  <a:srgbClr val="FF0000"/>
                </a:solidFill>
                <a:cs typeface="Times New Roman" pitchFamily="18" charset="0"/>
              </a:rPr>
              <a:t>2014-2020	Europa 2020</a:t>
            </a:r>
            <a:r>
              <a:rPr lang="it-IT" sz="2400" b="1" dirty="0" smtClean="0">
                <a:solidFill>
                  <a:srgbClr val="CC0000"/>
                </a:solidFill>
                <a:cs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1377" name="Rectangle 2"/>
          <p:cNvSpPr>
            <a:spLocks noGrp="1" noChangeArrowheads="1"/>
          </p:cNvSpPr>
          <p:nvPr>
            <p:ph type="title"/>
          </p:nvPr>
        </p:nvSpPr>
        <p:spPr>
          <a:xfrm>
            <a:off x="971550" y="260350"/>
            <a:ext cx="7850188" cy="719138"/>
          </a:xfrm>
        </p:spPr>
        <p:txBody>
          <a:bodyPr/>
          <a:lstStyle/>
          <a:p>
            <a:r>
              <a:rPr lang="it-IT" sz="2400" smtClean="0">
                <a:effectLst/>
              </a:rPr>
              <a:t>La proposta della commissione per il 2014-2020.</a:t>
            </a:r>
            <a:br>
              <a:rPr lang="it-IT" sz="2400" smtClean="0">
                <a:effectLst/>
              </a:rPr>
            </a:br>
            <a:r>
              <a:rPr lang="it-IT" sz="2400" smtClean="0">
                <a:effectLst/>
              </a:rPr>
              <a:t>Una PAC integrata, flessibile e mirata</a:t>
            </a:r>
          </a:p>
        </p:txBody>
      </p:sp>
      <p:sp>
        <p:nvSpPr>
          <p:cNvPr id="1020931" name="Rectangle 3"/>
          <p:cNvSpPr>
            <a:spLocks noChangeArrowheads="1"/>
          </p:cNvSpPr>
          <p:nvPr/>
        </p:nvSpPr>
        <p:spPr bwMode="auto">
          <a:xfrm>
            <a:off x="2555875" y="3644900"/>
            <a:ext cx="2305050" cy="1152525"/>
          </a:xfrm>
          <a:prstGeom prst="rect">
            <a:avLst/>
          </a:prstGeom>
          <a:solidFill>
            <a:srgbClr val="33CC33"/>
          </a:solidFill>
          <a:ln w="9525" algn="ctr">
            <a:solidFill>
              <a:srgbClr val="33CC33"/>
            </a:solidFill>
            <a:miter lim="800000"/>
            <a:headEnd/>
            <a:tailEnd/>
          </a:ln>
        </p:spPr>
        <p:txBody>
          <a:bodyPr wrap="none" anchor="ctr"/>
          <a:lstStyle/>
          <a:p>
            <a:r>
              <a:rPr lang="it-IT" sz="1200">
                <a:solidFill>
                  <a:schemeClr val="bg1"/>
                </a:solidFill>
                <a:latin typeface="Arial Unicode MS"/>
              </a:rPr>
              <a:t>A3 – pagamenti </a:t>
            </a:r>
          </a:p>
          <a:p>
            <a:r>
              <a:rPr lang="it-IT" sz="1200">
                <a:solidFill>
                  <a:schemeClr val="bg1"/>
                </a:solidFill>
                <a:latin typeface="Arial Unicode MS"/>
              </a:rPr>
              <a:t>per azioni agroambientali</a:t>
            </a:r>
            <a:r>
              <a:rPr lang="it-IT" sz="1200">
                <a:solidFill>
                  <a:schemeClr val="accent2"/>
                </a:solidFill>
                <a:latin typeface="Arial Unicode MS"/>
              </a:rPr>
              <a:t> </a:t>
            </a:r>
          </a:p>
        </p:txBody>
      </p:sp>
      <p:sp>
        <p:nvSpPr>
          <p:cNvPr id="1020932" name="Rectangle 4"/>
          <p:cNvSpPr>
            <a:spLocks noChangeArrowheads="1"/>
          </p:cNvSpPr>
          <p:nvPr/>
        </p:nvSpPr>
        <p:spPr bwMode="auto">
          <a:xfrm>
            <a:off x="1619250" y="4652963"/>
            <a:ext cx="6048375" cy="428625"/>
          </a:xfrm>
          <a:prstGeom prst="rect">
            <a:avLst/>
          </a:prstGeom>
          <a:solidFill>
            <a:srgbClr val="0099FF"/>
          </a:solidFill>
          <a:ln w="9525" algn="ctr">
            <a:solidFill>
              <a:schemeClr val="bg1"/>
            </a:solidFill>
            <a:miter lim="800000"/>
            <a:headEnd/>
            <a:tailEnd/>
          </a:ln>
        </p:spPr>
        <p:txBody>
          <a:bodyPr wrap="none" anchor="ctr"/>
          <a:lstStyle/>
          <a:p>
            <a:pPr algn="ctr"/>
            <a:r>
              <a:rPr lang="it-IT" sz="1200">
                <a:solidFill>
                  <a:schemeClr val="bg1"/>
                </a:solidFill>
                <a:latin typeface="Arial Unicode MS"/>
              </a:rPr>
              <a:t>A1 - Pagamento unico regionalizzato e disaccoppiato </a:t>
            </a:r>
          </a:p>
        </p:txBody>
      </p:sp>
      <p:grpSp>
        <p:nvGrpSpPr>
          <p:cNvPr id="1020933" name="Group 5"/>
          <p:cNvGrpSpPr>
            <a:grpSpLocks/>
          </p:cNvGrpSpPr>
          <p:nvPr/>
        </p:nvGrpSpPr>
        <p:grpSpPr bwMode="auto">
          <a:xfrm>
            <a:off x="4140200" y="3644900"/>
            <a:ext cx="3490913" cy="1023938"/>
            <a:chOff x="3243" y="2296"/>
            <a:chExt cx="2199" cy="645"/>
          </a:xfrm>
        </p:grpSpPr>
        <p:sp>
          <p:nvSpPr>
            <p:cNvPr id="1381398" name="Freeform 6"/>
            <p:cNvSpPr>
              <a:spLocks/>
            </p:cNvSpPr>
            <p:nvPr/>
          </p:nvSpPr>
          <p:spPr bwMode="auto">
            <a:xfrm>
              <a:off x="3243" y="2296"/>
              <a:ext cx="2199" cy="645"/>
            </a:xfrm>
            <a:custGeom>
              <a:avLst/>
              <a:gdLst>
                <a:gd name="T0" fmla="*/ 0 w 1496"/>
                <a:gd name="T1" fmla="*/ 726 h 726"/>
                <a:gd name="T2" fmla="*/ 0 w 1496"/>
                <a:gd name="T3" fmla="*/ 590 h 726"/>
                <a:gd name="T4" fmla="*/ 317 w 1496"/>
                <a:gd name="T5" fmla="*/ 590 h 726"/>
                <a:gd name="T6" fmla="*/ 317 w 1496"/>
                <a:gd name="T7" fmla="*/ 454 h 726"/>
                <a:gd name="T8" fmla="*/ 635 w 1496"/>
                <a:gd name="T9" fmla="*/ 454 h 726"/>
                <a:gd name="T10" fmla="*/ 635 w 1496"/>
                <a:gd name="T11" fmla="*/ 318 h 726"/>
                <a:gd name="T12" fmla="*/ 952 w 1496"/>
                <a:gd name="T13" fmla="*/ 318 h 726"/>
                <a:gd name="T14" fmla="*/ 952 w 1496"/>
                <a:gd name="T15" fmla="*/ 136 h 726"/>
                <a:gd name="T16" fmla="*/ 1224 w 1496"/>
                <a:gd name="T17" fmla="*/ 136 h 726"/>
                <a:gd name="T18" fmla="*/ 1224 w 1496"/>
                <a:gd name="T19" fmla="*/ 0 h 726"/>
                <a:gd name="T20" fmla="*/ 1496 w 1496"/>
                <a:gd name="T21" fmla="*/ 0 h 726"/>
                <a:gd name="T22" fmla="*/ 1496 w 1496"/>
                <a:gd name="T23" fmla="*/ 726 h 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6"/>
                <a:gd name="T37" fmla="*/ 0 h 726"/>
                <a:gd name="T38" fmla="*/ 1496 w 1496"/>
                <a:gd name="T39" fmla="*/ 726 h 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6" h="726">
                  <a:moveTo>
                    <a:pt x="0" y="726"/>
                  </a:moveTo>
                  <a:lnTo>
                    <a:pt x="0" y="590"/>
                  </a:lnTo>
                  <a:lnTo>
                    <a:pt x="317" y="590"/>
                  </a:lnTo>
                  <a:lnTo>
                    <a:pt x="317" y="454"/>
                  </a:lnTo>
                  <a:lnTo>
                    <a:pt x="635" y="454"/>
                  </a:lnTo>
                  <a:lnTo>
                    <a:pt x="635" y="318"/>
                  </a:lnTo>
                  <a:lnTo>
                    <a:pt x="952" y="318"/>
                  </a:lnTo>
                  <a:lnTo>
                    <a:pt x="952" y="136"/>
                  </a:lnTo>
                  <a:lnTo>
                    <a:pt x="1224" y="136"/>
                  </a:lnTo>
                  <a:lnTo>
                    <a:pt x="1224" y="0"/>
                  </a:lnTo>
                  <a:lnTo>
                    <a:pt x="1496" y="0"/>
                  </a:lnTo>
                  <a:lnTo>
                    <a:pt x="1496" y="726"/>
                  </a:lnTo>
                </a:path>
              </a:pathLst>
            </a:custGeom>
            <a:solidFill>
              <a:srgbClr val="FFCC00"/>
            </a:solidFill>
            <a:ln w="9525">
              <a:solidFill>
                <a:srgbClr val="33CCFF"/>
              </a:solidFill>
              <a:round/>
              <a:headEnd/>
              <a:tailEnd/>
            </a:ln>
          </p:spPr>
          <p:txBody>
            <a:bodyPr>
              <a:spAutoFit/>
            </a:bodyPr>
            <a:lstStyle/>
            <a:p>
              <a:pPr eaLnBrk="0" hangingPunct="0">
                <a:lnSpc>
                  <a:spcPct val="80000"/>
                </a:lnSpc>
              </a:pPr>
              <a:endParaRPr lang="it-IT"/>
            </a:p>
          </p:txBody>
        </p:sp>
        <p:sp>
          <p:nvSpPr>
            <p:cNvPr id="1381399" name="Text Box 7"/>
            <p:cNvSpPr txBox="1">
              <a:spLocks noChangeArrowheads="1"/>
            </p:cNvSpPr>
            <p:nvPr/>
          </p:nvSpPr>
          <p:spPr bwMode="auto">
            <a:xfrm>
              <a:off x="4150" y="2614"/>
              <a:ext cx="1170" cy="294"/>
            </a:xfrm>
            <a:prstGeom prst="rect">
              <a:avLst/>
            </a:prstGeom>
            <a:noFill/>
            <a:ln w="9525" algn="ctr">
              <a:solidFill>
                <a:schemeClr val="accent2"/>
              </a:solidFill>
              <a:miter lim="800000"/>
              <a:headEnd/>
              <a:tailEnd/>
            </a:ln>
          </p:spPr>
          <p:txBody>
            <a:bodyPr wrap="none">
              <a:spAutoFit/>
            </a:bodyPr>
            <a:lstStyle/>
            <a:p>
              <a:r>
                <a:rPr lang="it-IT" sz="1200">
                  <a:solidFill>
                    <a:schemeClr val="bg1"/>
                  </a:solidFill>
                  <a:latin typeface="Arial Unicode MS"/>
                </a:rPr>
                <a:t>A2 - Maggiorazione per  </a:t>
              </a:r>
            </a:p>
            <a:p>
              <a:r>
                <a:rPr lang="it-IT" sz="1200">
                  <a:solidFill>
                    <a:schemeClr val="bg1"/>
                  </a:solidFill>
                  <a:latin typeface="Arial Unicode MS"/>
                </a:rPr>
                <a:t>handicap naturali</a:t>
              </a:r>
              <a:endParaRPr lang="it-IT" sz="1400">
                <a:solidFill>
                  <a:schemeClr val="bg1"/>
                </a:solidFill>
                <a:latin typeface="Arial Unicode MS"/>
              </a:endParaRPr>
            </a:p>
          </p:txBody>
        </p:sp>
      </p:grpSp>
      <p:sp>
        <p:nvSpPr>
          <p:cNvPr id="1020936" name="Freeform 8"/>
          <p:cNvSpPr>
            <a:spLocks/>
          </p:cNvSpPr>
          <p:nvPr/>
        </p:nvSpPr>
        <p:spPr bwMode="auto">
          <a:xfrm>
            <a:off x="2555875" y="2636838"/>
            <a:ext cx="3527425" cy="1008062"/>
          </a:xfrm>
          <a:custGeom>
            <a:avLst/>
            <a:gdLst>
              <a:gd name="T0" fmla="*/ 0 w 1496"/>
              <a:gd name="T1" fmla="*/ 726 h 726"/>
              <a:gd name="T2" fmla="*/ 0 w 1496"/>
              <a:gd name="T3" fmla="*/ 590 h 726"/>
              <a:gd name="T4" fmla="*/ 317 w 1496"/>
              <a:gd name="T5" fmla="*/ 590 h 726"/>
              <a:gd name="T6" fmla="*/ 317 w 1496"/>
              <a:gd name="T7" fmla="*/ 454 h 726"/>
              <a:gd name="T8" fmla="*/ 635 w 1496"/>
              <a:gd name="T9" fmla="*/ 454 h 726"/>
              <a:gd name="T10" fmla="*/ 635 w 1496"/>
              <a:gd name="T11" fmla="*/ 318 h 726"/>
              <a:gd name="T12" fmla="*/ 952 w 1496"/>
              <a:gd name="T13" fmla="*/ 318 h 726"/>
              <a:gd name="T14" fmla="*/ 952 w 1496"/>
              <a:gd name="T15" fmla="*/ 136 h 726"/>
              <a:gd name="T16" fmla="*/ 1224 w 1496"/>
              <a:gd name="T17" fmla="*/ 136 h 726"/>
              <a:gd name="T18" fmla="*/ 1224 w 1496"/>
              <a:gd name="T19" fmla="*/ 0 h 726"/>
              <a:gd name="T20" fmla="*/ 1496 w 1496"/>
              <a:gd name="T21" fmla="*/ 0 h 726"/>
              <a:gd name="T22" fmla="*/ 1496 w 1496"/>
              <a:gd name="T23" fmla="*/ 726 h 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6"/>
              <a:gd name="T37" fmla="*/ 0 h 726"/>
              <a:gd name="T38" fmla="*/ 1496 w 1496"/>
              <a:gd name="T39" fmla="*/ 726 h 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6" h="726">
                <a:moveTo>
                  <a:pt x="0" y="726"/>
                </a:moveTo>
                <a:lnTo>
                  <a:pt x="0" y="590"/>
                </a:lnTo>
                <a:lnTo>
                  <a:pt x="317" y="590"/>
                </a:lnTo>
                <a:lnTo>
                  <a:pt x="317" y="454"/>
                </a:lnTo>
                <a:lnTo>
                  <a:pt x="635" y="454"/>
                </a:lnTo>
                <a:lnTo>
                  <a:pt x="635" y="318"/>
                </a:lnTo>
                <a:lnTo>
                  <a:pt x="952" y="318"/>
                </a:lnTo>
                <a:lnTo>
                  <a:pt x="952" y="136"/>
                </a:lnTo>
                <a:lnTo>
                  <a:pt x="1224" y="136"/>
                </a:lnTo>
                <a:lnTo>
                  <a:pt x="1224" y="0"/>
                </a:lnTo>
                <a:lnTo>
                  <a:pt x="1496" y="0"/>
                </a:lnTo>
                <a:lnTo>
                  <a:pt x="1496" y="726"/>
                </a:lnTo>
              </a:path>
            </a:pathLst>
          </a:custGeom>
          <a:solidFill>
            <a:srgbClr val="FF0000"/>
          </a:solidFill>
          <a:ln w="9525">
            <a:solidFill>
              <a:schemeClr val="tx1"/>
            </a:solidFill>
            <a:round/>
            <a:headEnd/>
            <a:tailEnd/>
          </a:ln>
        </p:spPr>
        <p:txBody>
          <a:bodyPr>
            <a:spAutoFit/>
          </a:bodyPr>
          <a:lstStyle/>
          <a:p>
            <a:pPr eaLnBrk="0" hangingPunct="0">
              <a:lnSpc>
                <a:spcPct val="80000"/>
              </a:lnSpc>
            </a:pPr>
            <a:endParaRPr lang="it-IT"/>
          </a:p>
        </p:txBody>
      </p:sp>
      <p:grpSp>
        <p:nvGrpSpPr>
          <p:cNvPr id="1381382" name="Group 9"/>
          <p:cNvGrpSpPr>
            <a:grpSpLocks/>
          </p:cNvGrpSpPr>
          <p:nvPr/>
        </p:nvGrpSpPr>
        <p:grpSpPr bwMode="auto">
          <a:xfrm>
            <a:off x="503238" y="2108200"/>
            <a:ext cx="7632700" cy="3402013"/>
            <a:chOff x="884" y="1881"/>
            <a:chExt cx="4808" cy="2143"/>
          </a:xfrm>
        </p:grpSpPr>
        <p:sp>
          <p:nvSpPr>
            <p:cNvPr id="1381384" name="Line 10"/>
            <p:cNvSpPr>
              <a:spLocks noChangeShapeType="1"/>
            </p:cNvSpPr>
            <p:nvPr/>
          </p:nvSpPr>
          <p:spPr bwMode="auto">
            <a:xfrm>
              <a:off x="1564" y="3786"/>
              <a:ext cx="4128" cy="0"/>
            </a:xfrm>
            <a:prstGeom prst="line">
              <a:avLst/>
            </a:prstGeom>
            <a:noFill/>
            <a:ln w="76200">
              <a:solidFill>
                <a:srgbClr val="006600"/>
              </a:solidFill>
              <a:round/>
              <a:headEnd/>
              <a:tailEnd type="triangle" w="med" len="med"/>
            </a:ln>
          </p:spPr>
          <p:txBody>
            <a:bodyPr/>
            <a:lstStyle/>
            <a:p>
              <a:endParaRPr lang="it-IT"/>
            </a:p>
          </p:txBody>
        </p:sp>
        <p:sp>
          <p:nvSpPr>
            <p:cNvPr id="1381385" name="Text Box 11"/>
            <p:cNvSpPr txBox="1">
              <a:spLocks noChangeArrowheads="1"/>
            </p:cNvSpPr>
            <p:nvPr/>
          </p:nvSpPr>
          <p:spPr bwMode="auto">
            <a:xfrm>
              <a:off x="1519" y="3832"/>
              <a:ext cx="501" cy="192"/>
            </a:xfrm>
            <a:prstGeom prst="rect">
              <a:avLst/>
            </a:prstGeom>
            <a:noFill/>
            <a:ln w="9525" algn="ctr">
              <a:noFill/>
              <a:miter lim="800000"/>
              <a:headEnd/>
              <a:tailEnd/>
            </a:ln>
          </p:spPr>
          <p:txBody>
            <a:bodyPr wrap="none">
              <a:spAutoFit/>
            </a:bodyPr>
            <a:lstStyle/>
            <a:p>
              <a:r>
                <a:rPr lang="it-IT" sz="1400">
                  <a:solidFill>
                    <a:srgbClr val="339933"/>
                  </a:solidFill>
                  <a:latin typeface="Arial Unicode MS"/>
                </a:rPr>
                <a:t>Pianura</a:t>
              </a:r>
            </a:p>
          </p:txBody>
        </p:sp>
        <p:sp>
          <p:nvSpPr>
            <p:cNvPr id="1381386" name="Text Box 12"/>
            <p:cNvSpPr txBox="1">
              <a:spLocks noChangeArrowheads="1"/>
            </p:cNvSpPr>
            <p:nvPr/>
          </p:nvSpPr>
          <p:spPr bwMode="auto">
            <a:xfrm>
              <a:off x="2339" y="3825"/>
              <a:ext cx="458" cy="192"/>
            </a:xfrm>
            <a:prstGeom prst="rect">
              <a:avLst/>
            </a:prstGeom>
            <a:noFill/>
            <a:ln w="9525" algn="ctr">
              <a:noFill/>
              <a:miter lim="800000"/>
              <a:headEnd/>
              <a:tailEnd/>
            </a:ln>
          </p:spPr>
          <p:txBody>
            <a:bodyPr wrap="none">
              <a:spAutoFit/>
            </a:bodyPr>
            <a:lstStyle/>
            <a:p>
              <a:r>
                <a:rPr lang="it-IT" sz="1400">
                  <a:solidFill>
                    <a:srgbClr val="009900"/>
                  </a:solidFill>
                  <a:latin typeface="Arial Unicode MS"/>
                </a:rPr>
                <a:t>Collina</a:t>
              </a:r>
            </a:p>
          </p:txBody>
        </p:sp>
        <p:sp>
          <p:nvSpPr>
            <p:cNvPr id="1381387" name="Text Box 13"/>
            <p:cNvSpPr txBox="1">
              <a:spLocks noChangeArrowheads="1"/>
            </p:cNvSpPr>
            <p:nvPr/>
          </p:nvSpPr>
          <p:spPr bwMode="auto">
            <a:xfrm>
              <a:off x="2742" y="3825"/>
              <a:ext cx="116" cy="192"/>
            </a:xfrm>
            <a:prstGeom prst="rect">
              <a:avLst/>
            </a:prstGeom>
            <a:noFill/>
            <a:ln w="9525" algn="ctr">
              <a:noFill/>
              <a:miter lim="800000"/>
              <a:headEnd/>
              <a:tailEnd/>
            </a:ln>
          </p:spPr>
          <p:txBody>
            <a:bodyPr wrap="none">
              <a:spAutoFit/>
            </a:bodyPr>
            <a:lstStyle/>
            <a:p>
              <a:endParaRPr lang="en-US" sz="1400">
                <a:solidFill>
                  <a:srgbClr val="996600"/>
                </a:solidFill>
                <a:latin typeface="Arial Unicode MS"/>
              </a:endParaRPr>
            </a:p>
          </p:txBody>
        </p:sp>
        <p:sp>
          <p:nvSpPr>
            <p:cNvPr id="1381388" name="Text Box 14"/>
            <p:cNvSpPr txBox="1">
              <a:spLocks noChangeArrowheads="1"/>
            </p:cNvSpPr>
            <p:nvPr/>
          </p:nvSpPr>
          <p:spPr bwMode="auto">
            <a:xfrm>
              <a:off x="3152" y="3825"/>
              <a:ext cx="1580" cy="192"/>
            </a:xfrm>
            <a:prstGeom prst="rect">
              <a:avLst/>
            </a:prstGeom>
            <a:noFill/>
            <a:ln w="9525" algn="ctr">
              <a:noFill/>
              <a:miter lim="800000"/>
              <a:headEnd/>
              <a:tailEnd/>
            </a:ln>
          </p:spPr>
          <p:txBody>
            <a:bodyPr wrap="none">
              <a:spAutoFit/>
            </a:bodyPr>
            <a:lstStyle/>
            <a:p>
              <a:r>
                <a:rPr lang="it-IT" sz="1400">
                  <a:solidFill>
                    <a:srgbClr val="663300"/>
                  </a:solidFill>
                  <a:latin typeface="Arial Unicode MS"/>
                </a:rPr>
                <a:t>Montagna diversa marginalità</a:t>
              </a:r>
            </a:p>
          </p:txBody>
        </p:sp>
        <p:sp>
          <p:nvSpPr>
            <p:cNvPr id="1381389" name="Text Box 15"/>
            <p:cNvSpPr txBox="1">
              <a:spLocks noChangeArrowheads="1"/>
            </p:cNvSpPr>
            <p:nvPr/>
          </p:nvSpPr>
          <p:spPr bwMode="auto">
            <a:xfrm>
              <a:off x="4813" y="3825"/>
              <a:ext cx="730" cy="192"/>
            </a:xfrm>
            <a:prstGeom prst="rect">
              <a:avLst/>
            </a:prstGeom>
            <a:noFill/>
            <a:ln w="9525" algn="ctr">
              <a:noFill/>
              <a:miter lim="800000"/>
              <a:headEnd/>
              <a:tailEnd/>
            </a:ln>
          </p:spPr>
          <p:txBody>
            <a:bodyPr wrap="none">
              <a:spAutoFit/>
            </a:bodyPr>
            <a:lstStyle/>
            <a:p>
              <a:r>
                <a:rPr lang="it-IT" sz="1400">
                  <a:solidFill>
                    <a:srgbClr val="333300"/>
                  </a:solidFill>
                  <a:latin typeface="Arial Unicode MS"/>
                </a:rPr>
                <a:t>Natura 2000</a:t>
              </a:r>
            </a:p>
          </p:txBody>
        </p:sp>
        <p:sp>
          <p:nvSpPr>
            <p:cNvPr id="1381390" name="Line 16"/>
            <p:cNvSpPr>
              <a:spLocks noChangeShapeType="1"/>
            </p:cNvSpPr>
            <p:nvPr/>
          </p:nvSpPr>
          <p:spPr bwMode="auto">
            <a:xfrm>
              <a:off x="2245" y="3786"/>
              <a:ext cx="0" cy="136"/>
            </a:xfrm>
            <a:prstGeom prst="line">
              <a:avLst/>
            </a:prstGeom>
            <a:noFill/>
            <a:ln w="9525">
              <a:solidFill>
                <a:schemeClr val="tx1"/>
              </a:solidFill>
              <a:round/>
              <a:headEnd/>
              <a:tailEnd/>
            </a:ln>
          </p:spPr>
          <p:txBody>
            <a:bodyPr>
              <a:spAutoFit/>
            </a:bodyPr>
            <a:lstStyle/>
            <a:p>
              <a:endParaRPr lang="it-IT"/>
            </a:p>
          </p:txBody>
        </p:sp>
        <p:sp>
          <p:nvSpPr>
            <p:cNvPr id="1381391" name="Line 17"/>
            <p:cNvSpPr>
              <a:spLocks noChangeShapeType="1"/>
            </p:cNvSpPr>
            <p:nvPr/>
          </p:nvSpPr>
          <p:spPr bwMode="auto">
            <a:xfrm>
              <a:off x="2699" y="3786"/>
              <a:ext cx="0" cy="136"/>
            </a:xfrm>
            <a:prstGeom prst="line">
              <a:avLst/>
            </a:prstGeom>
            <a:noFill/>
            <a:ln w="9525">
              <a:solidFill>
                <a:schemeClr val="tx1"/>
              </a:solidFill>
              <a:round/>
              <a:headEnd/>
              <a:tailEnd/>
            </a:ln>
          </p:spPr>
          <p:txBody>
            <a:bodyPr>
              <a:spAutoFit/>
            </a:bodyPr>
            <a:lstStyle/>
            <a:p>
              <a:endParaRPr lang="it-IT"/>
            </a:p>
          </p:txBody>
        </p:sp>
        <p:sp>
          <p:nvSpPr>
            <p:cNvPr id="1381392" name="Line 18"/>
            <p:cNvSpPr>
              <a:spLocks noChangeShapeType="1"/>
            </p:cNvSpPr>
            <p:nvPr/>
          </p:nvSpPr>
          <p:spPr bwMode="auto">
            <a:xfrm>
              <a:off x="3198" y="3786"/>
              <a:ext cx="0" cy="136"/>
            </a:xfrm>
            <a:prstGeom prst="line">
              <a:avLst/>
            </a:prstGeom>
            <a:noFill/>
            <a:ln w="9525">
              <a:solidFill>
                <a:schemeClr val="tx1"/>
              </a:solidFill>
              <a:round/>
              <a:headEnd/>
              <a:tailEnd/>
            </a:ln>
          </p:spPr>
          <p:txBody>
            <a:bodyPr>
              <a:spAutoFit/>
            </a:bodyPr>
            <a:lstStyle/>
            <a:p>
              <a:endParaRPr lang="it-IT"/>
            </a:p>
          </p:txBody>
        </p:sp>
        <p:sp>
          <p:nvSpPr>
            <p:cNvPr id="1381393" name="Line 19"/>
            <p:cNvSpPr>
              <a:spLocks noChangeShapeType="1"/>
            </p:cNvSpPr>
            <p:nvPr/>
          </p:nvSpPr>
          <p:spPr bwMode="auto">
            <a:xfrm>
              <a:off x="4694" y="3786"/>
              <a:ext cx="0" cy="136"/>
            </a:xfrm>
            <a:prstGeom prst="line">
              <a:avLst/>
            </a:prstGeom>
            <a:noFill/>
            <a:ln w="9525">
              <a:solidFill>
                <a:schemeClr val="tx1"/>
              </a:solidFill>
              <a:round/>
              <a:headEnd/>
              <a:tailEnd/>
            </a:ln>
          </p:spPr>
          <p:txBody>
            <a:bodyPr>
              <a:spAutoFit/>
            </a:bodyPr>
            <a:lstStyle/>
            <a:p>
              <a:endParaRPr lang="it-IT"/>
            </a:p>
          </p:txBody>
        </p:sp>
        <p:sp>
          <p:nvSpPr>
            <p:cNvPr id="1381394" name="Line 20"/>
            <p:cNvSpPr>
              <a:spLocks noChangeShapeType="1"/>
            </p:cNvSpPr>
            <p:nvPr/>
          </p:nvSpPr>
          <p:spPr bwMode="auto">
            <a:xfrm>
              <a:off x="5420" y="3786"/>
              <a:ext cx="0" cy="136"/>
            </a:xfrm>
            <a:prstGeom prst="line">
              <a:avLst/>
            </a:prstGeom>
            <a:noFill/>
            <a:ln w="9525">
              <a:solidFill>
                <a:schemeClr val="tx1"/>
              </a:solidFill>
              <a:round/>
              <a:headEnd/>
              <a:tailEnd/>
            </a:ln>
          </p:spPr>
          <p:txBody>
            <a:bodyPr>
              <a:spAutoFit/>
            </a:bodyPr>
            <a:lstStyle/>
            <a:p>
              <a:endParaRPr lang="it-IT"/>
            </a:p>
          </p:txBody>
        </p:sp>
        <p:sp>
          <p:nvSpPr>
            <p:cNvPr id="1381395" name="Line 21"/>
            <p:cNvSpPr>
              <a:spLocks noChangeShapeType="1"/>
            </p:cNvSpPr>
            <p:nvPr/>
          </p:nvSpPr>
          <p:spPr bwMode="auto">
            <a:xfrm>
              <a:off x="1565" y="3793"/>
              <a:ext cx="0" cy="136"/>
            </a:xfrm>
            <a:prstGeom prst="line">
              <a:avLst/>
            </a:prstGeom>
            <a:noFill/>
            <a:ln w="9525">
              <a:solidFill>
                <a:schemeClr val="tx1"/>
              </a:solidFill>
              <a:round/>
              <a:headEnd/>
              <a:tailEnd/>
            </a:ln>
          </p:spPr>
          <p:txBody>
            <a:bodyPr>
              <a:spAutoFit/>
            </a:bodyPr>
            <a:lstStyle/>
            <a:p>
              <a:endParaRPr lang="it-IT"/>
            </a:p>
          </p:txBody>
        </p:sp>
        <p:sp>
          <p:nvSpPr>
            <p:cNvPr id="1381396" name="Text Box 22"/>
            <p:cNvSpPr txBox="1">
              <a:spLocks noChangeArrowheads="1"/>
            </p:cNvSpPr>
            <p:nvPr/>
          </p:nvSpPr>
          <p:spPr bwMode="auto">
            <a:xfrm>
              <a:off x="884" y="1920"/>
              <a:ext cx="687" cy="192"/>
            </a:xfrm>
            <a:prstGeom prst="rect">
              <a:avLst/>
            </a:prstGeom>
            <a:noFill/>
            <a:ln w="9525" algn="ctr">
              <a:noFill/>
              <a:miter lim="800000"/>
              <a:headEnd/>
              <a:tailEnd/>
            </a:ln>
          </p:spPr>
          <p:txBody>
            <a:bodyPr wrap="none">
              <a:spAutoFit/>
            </a:bodyPr>
            <a:lstStyle/>
            <a:p>
              <a:r>
                <a:rPr lang="it-IT" sz="1400">
                  <a:solidFill>
                    <a:schemeClr val="accent2"/>
                  </a:solidFill>
                  <a:latin typeface="Arial Unicode MS"/>
                </a:rPr>
                <a:t>Euro / unità</a:t>
              </a:r>
            </a:p>
          </p:txBody>
        </p:sp>
        <p:sp>
          <p:nvSpPr>
            <p:cNvPr id="1381397" name="Line 23"/>
            <p:cNvSpPr>
              <a:spLocks noChangeShapeType="1"/>
            </p:cNvSpPr>
            <p:nvPr/>
          </p:nvSpPr>
          <p:spPr bwMode="auto">
            <a:xfrm flipV="1">
              <a:off x="1564" y="1881"/>
              <a:ext cx="0" cy="1905"/>
            </a:xfrm>
            <a:prstGeom prst="line">
              <a:avLst/>
            </a:prstGeom>
            <a:noFill/>
            <a:ln w="9525">
              <a:solidFill>
                <a:schemeClr val="tx1"/>
              </a:solidFill>
              <a:round/>
              <a:headEnd/>
              <a:tailEnd type="triangle" w="med" len="med"/>
            </a:ln>
          </p:spPr>
          <p:txBody>
            <a:bodyPr/>
            <a:lstStyle/>
            <a:p>
              <a:endParaRPr lang="it-IT"/>
            </a:p>
          </p:txBody>
        </p:sp>
      </p:grpSp>
      <p:sp>
        <p:nvSpPr>
          <p:cNvPr id="1381383" name="Text Box 24"/>
          <p:cNvSpPr txBox="1">
            <a:spLocks noChangeArrowheads="1"/>
          </p:cNvSpPr>
          <p:nvPr/>
        </p:nvSpPr>
        <p:spPr bwMode="auto">
          <a:xfrm>
            <a:off x="3275013" y="3284538"/>
            <a:ext cx="2808287" cy="325437"/>
          </a:xfrm>
          <a:prstGeom prst="rect">
            <a:avLst/>
          </a:prstGeom>
          <a:solidFill>
            <a:srgbClr val="FFFFFF">
              <a:alpha val="0"/>
            </a:srgbClr>
          </a:solidFill>
          <a:ln w="9525">
            <a:noFill/>
            <a:miter lim="800000"/>
            <a:headEnd/>
            <a:tailEnd/>
          </a:ln>
        </p:spPr>
        <p:txBody>
          <a:bodyPr/>
          <a:lstStyle/>
          <a:p>
            <a:pPr algn="ctr"/>
            <a:r>
              <a:rPr lang="it-IT" sz="1000">
                <a:solidFill>
                  <a:schemeClr val="bg1"/>
                </a:solidFill>
                <a:latin typeface="Arial Unicode MS"/>
              </a:rPr>
              <a:t>A4 – Pagamenti accoppiati in aree di pregio</a:t>
            </a:r>
          </a:p>
          <a:p>
            <a:pPr algn="ctr"/>
            <a:r>
              <a:rPr lang="it-IT" sz="1000">
                <a:solidFill>
                  <a:schemeClr val="bg1"/>
                </a:solidFill>
                <a:latin typeface="Arial Unicode MS"/>
              </a:rPr>
              <a:t>dove la produzione ha un valore strategico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0932"/>
                                        </p:tgtEl>
                                        <p:attrNameLst>
                                          <p:attrName>style.visibility</p:attrName>
                                        </p:attrNameLst>
                                      </p:cBhvr>
                                      <p:to>
                                        <p:strVal val="visible"/>
                                      </p:to>
                                    </p:set>
                                    <p:animEffect transition="in" filter="slide(fromBottom)">
                                      <p:cBhvr>
                                        <p:cTn id="7" dur="500"/>
                                        <p:tgtEl>
                                          <p:spTgt spid="102093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020933"/>
                                        </p:tgtEl>
                                        <p:attrNameLst>
                                          <p:attrName>style.visibility</p:attrName>
                                        </p:attrNameLst>
                                      </p:cBhvr>
                                      <p:to>
                                        <p:strVal val="visible"/>
                                      </p:to>
                                    </p:set>
                                    <p:animEffect transition="in" filter="fade">
                                      <p:cBhvr>
                                        <p:cTn id="12" dur="800" decel="100000"/>
                                        <p:tgtEl>
                                          <p:spTgt spid="1020933"/>
                                        </p:tgtEl>
                                      </p:cBhvr>
                                    </p:animEffect>
                                    <p:anim calcmode="lin" valueType="num">
                                      <p:cBhvr>
                                        <p:cTn id="13" dur="800" decel="100000" fill="hold"/>
                                        <p:tgtEl>
                                          <p:spTgt spid="1020933"/>
                                        </p:tgtEl>
                                        <p:attrNameLst>
                                          <p:attrName>style.rotation</p:attrName>
                                        </p:attrNameLst>
                                      </p:cBhvr>
                                      <p:tavLst>
                                        <p:tav tm="0">
                                          <p:val>
                                            <p:fltVal val="-90"/>
                                          </p:val>
                                        </p:tav>
                                        <p:tav tm="100000">
                                          <p:val>
                                            <p:fltVal val="0"/>
                                          </p:val>
                                        </p:tav>
                                      </p:tavLst>
                                    </p:anim>
                                    <p:anim calcmode="lin" valueType="num">
                                      <p:cBhvr>
                                        <p:cTn id="14" dur="800" decel="100000" fill="hold"/>
                                        <p:tgtEl>
                                          <p:spTgt spid="1020933"/>
                                        </p:tgtEl>
                                        <p:attrNameLst>
                                          <p:attrName>ppt_x</p:attrName>
                                        </p:attrNameLst>
                                      </p:cBhvr>
                                      <p:tavLst>
                                        <p:tav tm="0">
                                          <p:val>
                                            <p:strVal val="#ppt_x+0.4"/>
                                          </p:val>
                                        </p:tav>
                                        <p:tav tm="100000">
                                          <p:val>
                                            <p:strVal val="#ppt_x-0.05"/>
                                          </p:val>
                                        </p:tav>
                                      </p:tavLst>
                                    </p:anim>
                                    <p:anim calcmode="lin" valueType="num">
                                      <p:cBhvr>
                                        <p:cTn id="15" dur="800" decel="100000" fill="hold"/>
                                        <p:tgtEl>
                                          <p:spTgt spid="102093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2093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20933"/>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0931"/>
                                        </p:tgtEl>
                                        <p:attrNameLst>
                                          <p:attrName>style.visibility</p:attrName>
                                        </p:attrNameLst>
                                      </p:cBhvr>
                                      <p:to>
                                        <p:strVal val="visible"/>
                                      </p:to>
                                    </p:set>
                                    <p:animEffect transition="in" filter="slide(fromBottom)">
                                      <p:cBhvr>
                                        <p:cTn id="22" dur="500"/>
                                        <p:tgtEl>
                                          <p:spTgt spid="102093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0936"/>
                                        </p:tgtEl>
                                        <p:attrNameLst>
                                          <p:attrName>style.visibility</p:attrName>
                                        </p:attrNameLst>
                                      </p:cBhvr>
                                      <p:to>
                                        <p:strVal val="visible"/>
                                      </p:to>
                                    </p:set>
                                    <p:animEffect transition="in" filter="slide(fromBottom)">
                                      <p:cBhvr>
                                        <p:cTn id="27" dur="500"/>
                                        <p:tgtEl>
                                          <p:spTgt spid="1020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animBg="1"/>
      <p:bldP spid="1020932" grpId="0" animBg="1"/>
      <p:bldP spid="10209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73075"/>
          </a:xfrm>
          <a:prstGeom prst="rect">
            <a:avLst/>
          </a:prstGeom>
          <a:noFill/>
          <a:ln w="9525">
            <a:noFill/>
            <a:miter lim="800000"/>
            <a:headEnd/>
            <a:tailEnd/>
          </a:ln>
        </p:spPr>
        <p:txBody>
          <a:bodyPr>
            <a:spAutoFit/>
          </a:bodyPr>
          <a:lstStyle/>
          <a:p>
            <a:pPr marL="542925" indent="-457200" algn="just" eaLnBrk="0" hangingPunct="0">
              <a:lnSpc>
                <a:spcPct val="80000"/>
              </a:lnSpc>
              <a:spcBef>
                <a:spcPct val="50000"/>
              </a:spcBef>
              <a:buClr>
                <a:schemeClr val="tx1"/>
              </a:buClr>
              <a:buFont typeface="Wingdings" pitchFamily="2" charset="2"/>
              <a:buNone/>
            </a:pPr>
            <a:r>
              <a:rPr lang="it-IT" sz="2500">
                <a:cs typeface="Times New Roman" pitchFamily="18" charset="0"/>
              </a:rPr>
              <a:t>Nuova Pac e gli effetti per le imprese</a:t>
            </a:r>
          </a:p>
        </p:txBody>
      </p:sp>
      <p:sp>
        <p:nvSpPr>
          <p:cNvPr id="702467" name="Rectangle 16"/>
          <p:cNvSpPr>
            <a:spLocks noChangeArrowheads="1"/>
          </p:cNvSpPr>
          <p:nvPr/>
        </p:nvSpPr>
        <p:spPr bwMode="auto">
          <a:xfrm>
            <a:off x="684213" y="1557338"/>
            <a:ext cx="8280400" cy="460851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2"/>
              </a:buClr>
              <a:buFont typeface="Wingdings" pitchFamily="2" charset="2"/>
              <a:buNone/>
            </a:pPr>
            <a:r>
              <a:rPr lang="it-IT" sz="2000">
                <a:solidFill>
                  <a:srgbClr val="006600"/>
                </a:solidFill>
              </a:rPr>
              <a:t>Dal primo pilastro, con l’azzeramento dei titoli storici e il passaggio al valore omogeneo del sostegno, sono:</a:t>
            </a:r>
          </a:p>
          <a:p>
            <a:pPr marL="342900" indent="-342900" eaLnBrk="0" hangingPunct="0">
              <a:lnSpc>
                <a:spcPct val="80000"/>
              </a:lnSpc>
              <a:spcBef>
                <a:spcPct val="20000"/>
              </a:spcBef>
              <a:buClr>
                <a:schemeClr val="accent2"/>
              </a:buClr>
              <a:buFont typeface="Wingdings" pitchFamily="2" charset="2"/>
              <a:buNone/>
            </a:pPr>
            <a:endParaRPr lang="it-IT" sz="200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000">
                <a:solidFill>
                  <a:srgbClr val="006600"/>
                </a:solidFill>
              </a:rPr>
              <a:t>penalizzate le aziende che nel periodo di riferimento erano a:</a:t>
            </a:r>
          </a:p>
          <a:p>
            <a:pPr marL="742950" lvl="1" indent="-285750" eaLnBrk="0" hangingPunct="0">
              <a:lnSpc>
                <a:spcPct val="80000"/>
              </a:lnSpc>
              <a:spcBef>
                <a:spcPct val="20000"/>
              </a:spcBef>
              <a:buClr>
                <a:schemeClr val="accent2"/>
              </a:buClr>
              <a:buFont typeface="Wingdings" pitchFamily="2" charset="2"/>
              <a:buChar char="Ø"/>
            </a:pPr>
            <a:r>
              <a:rPr lang="it-IT" sz="2000">
                <a:solidFill>
                  <a:schemeClr val="tx2"/>
                </a:solidFill>
              </a:rPr>
              <a:t>tabacco, pomodoro, agrumi, latte, zootecnia intensiva, olivo, riso, grano duro e mais</a:t>
            </a:r>
            <a:r>
              <a:rPr lang="it-IT" sz="2000">
                <a:solidFill>
                  <a:srgbClr val="006600"/>
                </a:solidFill>
              </a:rPr>
              <a:t> </a:t>
            </a:r>
            <a:r>
              <a:rPr lang="it-IT" sz="2000">
                <a:solidFill>
                  <a:schemeClr val="tx2"/>
                </a:solidFill>
              </a:rPr>
              <a:t>.</a:t>
            </a:r>
          </a:p>
          <a:p>
            <a:pPr marL="742950" lvl="1" indent="-285750" eaLnBrk="0" hangingPunct="0">
              <a:lnSpc>
                <a:spcPct val="80000"/>
              </a:lnSpc>
              <a:spcBef>
                <a:spcPct val="20000"/>
              </a:spcBef>
              <a:buClr>
                <a:schemeClr val="accent2"/>
              </a:buClr>
              <a:buFont typeface="Wingdings" pitchFamily="2" charset="2"/>
              <a:buChar char="Ø"/>
            </a:pPr>
            <a:endParaRPr lang="it-IT" sz="2000">
              <a:solidFill>
                <a:schemeClr val="tx2"/>
              </a:solidFill>
            </a:endParaRPr>
          </a:p>
          <a:p>
            <a:pPr marL="342900" indent="-342900" eaLnBrk="0" hangingPunct="0">
              <a:lnSpc>
                <a:spcPct val="80000"/>
              </a:lnSpc>
              <a:spcBef>
                <a:spcPct val="20000"/>
              </a:spcBef>
              <a:buClr>
                <a:schemeClr val="accent2"/>
              </a:buClr>
              <a:buFont typeface="Wingdings" pitchFamily="2" charset="2"/>
              <a:buChar char="v"/>
            </a:pPr>
            <a:r>
              <a:rPr lang="it-IT" sz="2000">
                <a:solidFill>
                  <a:srgbClr val="006600"/>
                </a:solidFill>
              </a:rPr>
              <a:t>favorite le aziende che nel periodo di riferimento erano a: </a:t>
            </a:r>
          </a:p>
          <a:p>
            <a:pPr marL="742950" lvl="1" indent="-285750" eaLnBrk="0" hangingPunct="0">
              <a:lnSpc>
                <a:spcPct val="80000"/>
              </a:lnSpc>
              <a:spcBef>
                <a:spcPct val="20000"/>
              </a:spcBef>
              <a:buClr>
                <a:schemeClr val="accent2"/>
              </a:buClr>
              <a:buFont typeface="Wingdings" pitchFamily="2" charset="2"/>
              <a:buChar char="Ø"/>
            </a:pPr>
            <a:r>
              <a:rPr lang="it-IT" sz="2000">
                <a:solidFill>
                  <a:schemeClr val="tx2"/>
                </a:solidFill>
              </a:rPr>
              <a:t>vigneti, orticole, patate, frutta, vivai, zootecnia estensiva, foraggere, leguminose, grano tenero, orzo e cereali minori.</a:t>
            </a:r>
          </a:p>
          <a:p>
            <a:pPr marL="742950" lvl="1" indent="-285750" eaLnBrk="0" hangingPunct="0">
              <a:lnSpc>
                <a:spcPct val="80000"/>
              </a:lnSpc>
              <a:spcBef>
                <a:spcPct val="20000"/>
              </a:spcBef>
              <a:buClr>
                <a:schemeClr val="accent2"/>
              </a:buClr>
              <a:buFont typeface="Wingdings" pitchFamily="2" charset="2"/>
              <a:buChar char="Ø"/>
            </a:pPr>
            <a:endParaRPr lang="it-IT" sz="2000">
              <a:solidFill>
                <a:schemeClr val="tx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00110"/>
          </a:xfrm>
          <a:prstGeom prst="rect">
            <a:avLst/>
          </a:prstGeom>
          <a:noFill/>
          <a:ln w="9525">
            <a:noFill/>
            <a:miter lim="800000"/>
            <a:headEnd/>
            <a:tailEnd/>
          </a:ln>
        </p:spPr>
        <p:txBody>
          <a:bodyPr>
            <a:spAutoFit/>
          </a:bodyPr>
          <a:lstStyle/>
          <a:p>
            <a:pPr marL="542925" indent="-457200" algn="just" eaLnBrk="0" hangingPunct="0">
              <a:lnSpc>
                <a:spcPct val="80000"/>
              </a:lnSpc>
              <a:spcBef>
                <a:spcPct val="50000"/>
              </a:spcBef>
              <a:buClr>
                <a:schemeClr val="tx1"/>
              </a:buClr>
              <a:buFont typeface="Wingdings" pitchFamily="2" charset="2"/>
              <a:buNone/>
            </a:pPr>
            <a:r>
              <a:rPr lang="it-IT" sz="2500" dirty="0" smtClean="0">
                <a:cs typeface="Times New Roman" pitchFamily="18" charset="0"/>
              </a:rPr>
              <a:t>Quale parametro per il pagamento di base?</a:t>
            </a:r>
            <a:endParaRPr lang="it-IT" sz="2500" dirty="0">
              <a:cs typeface="Times New Roman" pitchFamily="18" charset="0"/>
            </a:endParaRPr>
          </a:p>
        </p:txBody>
      </p:sp>
      <p:sp>
        <p:nvSpPr>
          <p:cNvPr id="702467" name="Rectangle 16"/>
          <p:cNvSpPr>
            <a:spLocks noChangeArrowheads="1"/>
          </p:cNvSpPr>
          <p:nvPr/>
        </p:nvSpPr>
        <p:spPr bwMode="auto">
          <a:xfrm>
            <a:off x="684213" y="1340768"/>
            <a:ext cx="8280400" cy="4825082"/>
          </a:xfrm>
          <a:prstGeom prst="rect">
            <a:avLst/>
          </a:prstGeom>
          <a:noFill/>
          <a:ln w="9525">
            <a:noFill/>
            <a:miter lim="800000"/>
            <a:headEnd/>
            <a:tailEnd/>
          </a:ln>
        </p:spPr>
        <p:txBody>
          <a:bodyPr/>
          <a:lstStyle/>
          <a:p>
            <a:r>
              <a:rPr lang="it-IT" sz="2000" dirty="0" smtClean="0"/>
              <a:t> </a:t>
            </a:r>
            <a:endParaRPr lang="it-IT" sz="2000" dirty="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Abbandono del criterio storico</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Principali indicatori: :</a:t>
            </a:r>
            <a:endParaRPr lang="it-IT" sz="2000" dirty="0">
              <a:solidFill>
                <a:srgbClr val="006600"/>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Superficie agricola utilizzata</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Produzione lorda vendibile</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Valore aggiunto</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Occupazione</a:t>
            </a:r>
            <a:endParaRPr lang="it-IT" sz="2000" dirty="0">
              <a:solidFill>
                <a:schemeClr val="tx2"/>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Italia sfavorita dalla SAU, ma guadagna in altri casi</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Distribuzione regionale, territoriale, aziendale</a:t>
            </a:r>
          </a:p>
          <a:p>
            <a:pPr marL="742950" lvl="1" indent="-285750" eaLnBrk="0" hangingPunct="0">
              <a:lnSpc>
                <a:spcPct val="80000"/>
              </a:lnSpc>
              <a:spcBef>
                <a:spcPct val="20000"/>
              </a:spcBef>
              <a:buClr>
                <a:schemeClr val="accent2"/>
              </a:buClr>
              <a:buFont typeface="Wingdings" pitchFamily="2" charset="2"/>
              <a:buChar char="Ø"/>
            </a:pPr>
            <a:endParaRPr lang="it-IT" sz="2000" dirty="0">
              <a:solidFill>
                <a:schemeClr val="tx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9569" name="Rectangle 2"/>
          <p:cNvSpPr>
            <a:spLocks noGrp="1" noChangeArrowheads="1"/>
          </p:cNvSpPr>
          <p:nvPr>
            <p:ph type="title"/>
          </p:nvPr>
        </p:nvSpPr>
        <p:spPr>
          <a:xfrm>
            <a:off x="1219200" y="381000"/>
            <a:ext cx="7543800" cy="600075"/>
          </a:xfrm>
        </p:spPr>
        <p:txBody>
          <a:bodyPr/>
          <a:lstStyle/>
          <a:p>
            <a:r>
              <a:rPr lang="it-IT" sz="3200" smtClean="0">
                <a:effectLst/>
              </a:rPr>
              <a:t>Il Pua in Italia</a:t>
            </a:r>
          </a:p>
        </p:txBody>
      </p:sp>
      <p:sp>
        <p:nvSpPr>
          <p:cNvPr id="1389570" name="Text Box 3"/>
          <p:cNvSpPr txBox="1">
            <a:spLocks noChangeArrowheads="1"/>
          </p:cNvSpPr>
          <p:nvPr/>
        </p:nvSpPr>
        <p:spPr bwMode="auto">
          <a:xfrm>
            <a:off x="1222375" y="1628775"/>
            <a:ext cx="7921625" cy="325438"/>
          </a:xfrm>
          <a:prstGeom prst="rect">
            <a:avLst/>
          </a:prstGeom>
          <a:noFill/>
          <a:ln w="11430" algn="ctr">
            <a:noFill/>
            <a:miter lim="800000"/>
            <a:headEnd/>
            <a:tailEnd/>
          </a:ln>
        </p:spPr>
        <p:txBody>
          <a:bodyPr>
            <a:spAutoFit/>
          </a:bodyPr>
          <a:lstStyle/>
          <a:p>
            <a:pPr marL="442913" indent="-263525">
              <a:lnSpc>
                <a:spcPct val="85000"/>
              </a:lnSpc>
              <a:spcBef>
                <a:spcPct val="50000"/>
              </a:spcBef>
            </a:pPr>
            <a:r>
              <a:rPr lang="it-IT" sz="1800">
                <a:solidFill>
                  <a:srgbClr val="000066"/>
                </a:solidFill>
                <a:latin typeface="Times New Roman" pitchFamily="18" charset="0"/>
              </a:rPr>
              <a:t>Media del Pua per Regione al 2008 (€/ha)</a:t>
            </a:r>
            <a:endParaRPr lang="it-IT" sz="1400">
              <a:solidFill>
                <a:srgbClr val="000066"/>
              </a:solidFill>
              <a:latin typeface="Times New Roman" pitchFamily="18" charset="0"/>
            </a:endParaRPr>
          </a:p>
        </p:txBody>
      </p:sp>
      <p:sp>
        <p:nvSpPr>
          <p:cNvPr id="1389571" name="Text Box 4"/>
          <p:cNvSpPr txBox="1">
            <a:spLocks noChangeArrowheads="1"/>
          </p:cNvSpPr>
          <p:nvPr/>
        </p:nvSpPr>
        <p:spPr bwMode="auto">
          <a:xfrm>
            <a:off x="1042988" y="6165850"/>
            <a:ext cx="7921625" cy="273050"/>
          </a:xfrm>
          <a:prstGeom prst="rect">
            <a:avLst/>
          </a:prstGeom>
          <a:noFill/>
          <a:ln w="11430" algn="ctr">
            <a:noFill/>
            <a:miter lim="800000"/>
            <a:headEnd/>
            <a:tailEnd/>
          </a:ln>
        </p:spPr>
        <p:txBody>
          <a:bodyPr>
            <a:spAutoFit/>
          </a:bodyPr>
          <a:lstStyle/>
          <a:p>
            <a:pPr marL="442913" indent="-263525">
              <a:lnSpc>
                <a:spcPct val="85000"/>
              </a:lnSpc>
              <a:spcBef>
                <a:spcPct val="50000"/>
              </a:spcBef>
            </a:pPr>
            <a:r>
              <a:rPr lang="it-IT" sz="1400">
                <a:solidFill>
                  <a:srgbClr val="000066"/>
                </a:solidFill>
                <a:latin typeface="Times New Roman" pitchFamily="18" charset="0"/>
              </a:rPr>
              <a:t>Fonte: elaborazioni in proprio.</a:t>
            </a:r>
          </a:p>
        </p:txBody>
      </p:sp>
      <p:graphicFrame>
        <p:nvGraphicFramePr>
          <p:cNvPr id="4" name="Grafico 3"/>
          <p:cNvGraphicFramePr>
            <a:graphicFrameLocks/>
          </p:cNvGraphicFramePr>
          <p:nvPr/>
        </p:nvGraphicFramePr>
        <p:xfrm>
          <a:off x="692117" y="1680675"/>
          <a:ext cx="8064567" cy="43097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1617" name="Rectangle 2"/>
          <p:cNvSpPr>
            <a:spLocks noGrp="1" noChangeArrowheads="1"/>
          </p:cNvSpPr>
          <p:nvPr>
            <p:ph type="title"/>
          </p:nvPr>
        </p:nvSpPr>
        <p:spPr>
          <a:xfrm>
            <a:off x="1219200" y="381000"/>
            <a:ext cx="7543800" cy="600075"/>
          </a:xfrm>
        </p:spPr>
        <p:txBody>
          <a:bodyPr/>
          <a:lstStyle/>
          <a:p>
            <a:r>
              <a:rPr lang="it-IT" smtClean="0">
                <a:effectLst/>
              </a:rPr>
              <a:t>Regionalizzazione in base alla SAU </a:t>
            </a:r>
          </a:p>
        </p:txBody>
      </p:sp>
      <p:pic>
        <p:nvPicPr>
          <p:cNvPr id="1391618" name="Picture 3"/>
          <p:cNvPicPr>
            <a:picLocks noChangeAspect="1" noChangeArrowheads="1"/>
          </p:cNvPicPr>
          <p:nvPr/>
        </p:nvPicPr>
        <p:blipFill>
          <a:blip r:embed="rId3" cstate="print"/>
          <a:srcRect/>
          <a:stretch>
            <a:fillRect/>
          </a:stretch>
        </p:blipFill>
        <p:spPr bwMode="auto">
          <a:xfrm>
            <a:off x="900113" y="1700213"/>
            <a:ext cx="7416800" cy="43053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3665" name="Rectangle 2"/>
          <p:cNvSpPr>
            <a:spLocks noGrp="1" noChangeArrowheads="1"/>
          </p:cNvSpPr>
          <p:nvPr>
            <p:ph type="title"/>
          </p:nvPr>
        </p:nvSpPr>
        <p:spPr>
          <a:xfrm>
            <a:off x="1219200" y="381000"/>
            <a:ext cx="7543800" cy="600075"/>
          </a:xfrm>
        </p:spPr>
        <p:txBody>
          <a:bodyPr/>
          <a:lstStyle/>
          <a:p>
            <a:r>
              <a:rPr lang="it-IT" smtClean="0">
                <a:effectLst/>
              </a:rPr>
              <a:t>Regionalizzazione in base agli occupati </a:t>
            </a:r>
          </a:p>
        </p:txBody>
      </p:sp>
      <p:pic>
        <p:nvPicPr>
          <p:cNvPr id="1393666" name="Picture 3"/>
          <p:cNvPicPr>
            <a:picLocks noChangeAspect="1" noChangeArrowheads="1"/>
          </p:cNvPicPr>
          <p:nvPr/>
        </p:nvPicPr>
        <p:blipFill>
          <a:blip r:embed="rId3" cstate="print"/>
          <a:srcRect/>
          <a:stretch>
            <a:fillRect/>
          </a:stretch>
        </p:blipFill>
        <p:spPr bwMode="auto">
          <a:xfrm>
            <a:off x="755576" y="1495769"/>
            <a:ext cx="7920880" cy="48780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5713" name="Rectangle 2"/>
          <p:cNvSpPr>
            <a:spLocks noGrp="1" noChangeArrowheads="1"/>
          </p:cNvSpPr>
          <p:nvPr>
            <p:ph type="title"/>
          </p:nvPr>
        </p:nvSpPr>
        <p:spPr>
          <a:xfrm>
            <a:off x="1219200" y="381000"/>
            <a:ext cx="7543800" cy="600075"/>
          </a:xfrm>
        </p:spPr>
        <p:txBody>
          <a:bodyPr/>
          <a:lstStyle/>
          <a:p>
            <a:r>
              <a:rPr lang="it-IT" sz="2400" smtClean="0">
                <a:effectLst/>
              </a:rPr>
              <a:t>Regionalizzazione in base al valore aggiunto </a:t>
            </a:r>
          </a:p>
        </p:txBody>
      </p:sp>
      <p:pic>
        <p:nvPicPr>
          <p:cNvPr id="1395714" name="Picture 3"/>
          <p:cNvPicPr>
            <a:picLocks noChangeAspect="1" noChangeArrowheads="1"/>
          </p:cNvPicPr>
          <p:nvPr/>
        </p:nvPicPr>
        <p:blipFill>
          <a:blip r:embed="rId3" cstate="print"/>
          <a:srcRect/>
          <a:stretch>
            <a:fillRect/>
          </a:stretch>
        </p:blipFill>
        <p:spPr bwMode="auto">
          <a:xfrm>
            <a:off x="684213" y="1484312"/>
            <a:ext cx="8116694" cy="468099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7761" name="Rectangle 2"/>
          <p:cNvSpPr>
            <a:spLocks noGrp="1" noChangeArrowheads="1"/>
          </p:cNvSpPr>
          <p:nvPr>
            <p:ph type="title"/>
          </p:nvPr>
        </p:nvSpPr>
        <p:spPr>
          <a:xfrm>
            <a:off x="1219200" y="381000"/>
            <a:ext cx="7543800" cy="600075"/>
          </a:xfrm>
        </p:spPr>
        <p:txBody>
          <a:bodyPr/>
          <a:lstStyle/>
          <a:p>
            <a:r>
              <a:rPr lang="it-IT" sz="2400" smtClean="0">
                <a:effectLst/>
              </a:rPr>
              <a:t>Risorse in base ai criteri di regionalizzazione </a:t>
            </a:r>
          </a:p>
        </p:txBody>
      </p:sp>
      <p:pic>
        <p:nvPicPr>
          <p:cNvPr id="1397762" name="Picture 3"/>
          <p:cNvPicPr>
            <a:picLocks noChangeAspect="1" noChangeArrowheads="1"/>
          </p:cNvPicPr>
          <p:nvPr/>
        </p:nvPicPr>
        <p:blipFill>
          <a:blip r:embed="rId3" cstate="print"/>
          <a:srcRect/>
          <a:stretch>
            <a:fillRect/>
          </a:stretch>
        </p:blipFill>
        <p:spPr bwMode="auto">
          <a:xfrm>
            <a:off x="395288" y="1412874"/>
            <a:ext cx="8208962" cy="4824437"/>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00110"/>
          </a:xfrm>
          <a:prstGeom prst="rect">
            <a:avLst/>
          </a:prstGeom>
          <a:noFill/>
          <a:ln w="9525">
            <a:noFill/>
            <a:miter lim="800000"/>
            <a:headEnd/>
            <a:tailEnd/>
          </a:ln>
        </p:spPr>
        <p:txBody>
          <a:bodyPr>
            <a:spAutoFit/>
          </a:bodyPr>
          <a:lstStyle/>
          <a:p>
            <a:pPr marL="542925" indent="-457200" algn="just" eaLnBrk="0" hangingPunct="0">
              <a:lnSpc>
                <a:spcPct val="80000"/>
              </a:lnSpc>
              <a:spcBef>
                <a:spcPct val="50000"/>
              </a:spcBef>
              <a:buClr>
                <a:schemeClr val="tx1"/>
              </a:buClr>
              <a:buFont typeface="Wingdings" pitchFamily="2" charset="2"/>
              <a:buNone/>
            </a:pPr>
            <a:r>
              <a:rPr lang="it-IT" sz="2500" dirty="0" smtClean="0">
                <a:cs typeface="Times New Roman" pitchFamily="18" charset="0"/>
              </a:rPr>
              <a:t>Avvicendamento colturale</a:t>
            </a:r>
            <a:endParaRPr lang="it-IT" sz="2500" dirty="0">
              <a:cs typeface="Times New Roman" pitchFamily="18" charset="0"/>
            </a:endParaRPr>
          </a:p>
        </p:txBody>
      </p:sp>
      <p:sp>
        <p:nvSpPr>
          <p:cNvPr id="702467" name="Rectangle 16"/>
          <p:cNvSpPr>
            <a:spLocks noChangeArrowheads="1"/>
          </p:cNvSpPr>
          <p:nvPr/>
        </p:nvSpPr>
        <p:spPr bwMode="auto">
          <a:xfrm>
            <a:off x="684213" y="1557338"/>
            <a:ext cx="8280400" cy="460851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Plafond: 99 milioni di euro</a:t>
            </a:r>
          </a:p>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Territori ammissibili: centro e sud </a:t>
            </a:r>
          </a:p>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Condizioni di ammissibilità:</a:t>
            </a:r>
          </a:p>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Al momento si può ipotizzare ad ettaro:</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Avvicendamento biennale</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Ciclo di rotazione: nella medesima superficie, almeno un anno di cereali </a:t>
            </a:r>
            <a:r>
              <a:rPr lang="it-IT" sz="2000" dirty="0" err="1" smtClean="0">
                <a:solidFill>
                  <a:schemeClr val="tx2"/>
                </a:solidFill>
              </a:rPr>
              <a:t>autunno-vernini</a:t>
            </a:r>
            <a:r>
              <a:rPr lang="it-IT" sz="2000" dirty="0" smtClean="0">
                <a:solidFill>
                  <a:schemeClr val="tx2"/>
                </a:solidFill>
              </a:rPr>
              <a:t> e un anno colture miglioratrici</a:t>
            </a:r>
          </a:p>
          <a:p>
            <a:pPr marL="742950" lvl="1" indent="-285750" eaLnBrk="0" hangingPunct="0">
              <a:lnSpc>
                <a:spcPct val="80000"/>
              </a:lnSpc>
              <a:spcBef>
                <a:spcPct val="20000"/>
              </a:spcBef>
              <a:buClr>
                <a:schemeClr val="accent2"/>
              </a:buClr>
            </a:pPr>
            <a:endParaRPr lang="it-IT" sz="2000" dirty="0" smtClean="0">
              <a:solidFill>
                <a:schemeClr val="tx2"/>
              </a:solidFill>
            </a:endParaRPr>
          </a:p>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	Cereali </a:t>
            </a:r>
            <a:r>
              <a:rPr lang="it-IT" sz="2000" dirty="0" err="1" smtClean="0">
                <a:solidFill>
                  <a:srgbClr val="006600"/>
                </a:solidFill>
              </a:rPr>
              <a:t>autunno-vernini</a:t>
            </a:r>
            <a:r>
              <a:rPr lang="it-IT" sz="2000" dirty="0" smtClean="0">
                <a:solidFill>
                  <a:srgbClr val="006600"/>
                </a:solidFill>
              </a:rPr>
              <a:t>:</a:t>
            </a:r>
            <a:endParaRPr lang="it-IT" sz="2000" dirty="0" smtClean="0">
              <a:solidFill>
                <a:schemeClr val="tx2"/>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 frumento duro, frumento tenero, orzo, avena, segale, </a:t>
            </a:r>
            <a:r>
              <a:rPr lang="it-IT" sz="2000" dirty="0" err="1" smtClean="0">
                <a:solidFill>
                  <a:schemeClr val="tx2"/>
                </a:solidFill>
              </a:rPr>
              <a:t>triticale</a:t>
            </a:r>
            <a:r>
              <a:rPr lang="it-IT" sz="2000" dirty="0" smtClean="0">
                <a:solidFill>
                  <a:schemeClr val="tx2"/>
                </a:solidFill>
              </a:rPr>
              <a:t>, farro</a:t>
            </a:r>
          </a:p>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	Colture miglioratrici:</a:t>
            </a:r>
            <a:endParaRPr lang="it-IT" sz="2000" dirty="0" smtClean="0">
              <a:solidFill>
                <a:schemeClr val="tx2"/>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 girasole, barbabietola, pisello, fava, favino, lupino, lenticchia, soia, colza</a:t>
            </a:r>
          </a:p>
          <a:p>
            <a:pPr marL="742950" lvl="1" indent="-285750" eaLnBrk="0" hangingPunct="0">
              <a:lnSpc>
                <a:spcPct val="80000"/>
              </a:lnSpc>
              <a:spcBef>
                <a:spcPct val="20000"/>
              </a:spcBef>
              <a:buClr>
                <a:schemeClr val="accent2"/>
              </a:buClr>
              <a:buFont typeface="Wingdings" pitchFamily="2" charset="2"/>
              <a:buChar char="Ø"/>
            </a:pPr>
            <a:endParaRPr lang="it-IT" sz="2000" dirty="0" smtClean="0">
              <a:solidFill>
                <a:schemeClr val="tx2"/>
              </a:solidFill>
            </a:endParaRPr>
          </a:p>
          <a:p>
            <a:pPr marL="742950" lvl="1" indent="-285750" eaLnBrk="0" hangingPunct="0">
              <a:lnSpc>
                <a:spcPct val="80000"/>
              </a:lnSpc>
              <a:spcBef>
                <a:spcPct val="20000"/>
              </a:spcBef>
              <a:buClr>
                <a:schemeClr val="accent2"/>
              </a:buClr>
              <a:buFont typeface="Wingdings" pitchFamily="2" charset="2"/>
              <a:buChar char="Ø"/>
            </a:pPr>
            <a:endParaRPr lang="it-IT" sz="2000" dirty="0" smtClean="0">
              <a:solidFill>
                <a:schemeClr val="tx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00110"/>
          </a:xfrm>
          <a:prstGeom prst="rect">
            <a:avLst/>
          </a:prstGeom>
          <a:noFill/>
          <a:ln w="9525">
            <a:noFill/>
            <a:miter lim="800000"/>
            <a:headEnd/>
            <a:tailEnd/>
          </a:ln>
        </p:spPr>
        <p:txBody>
          <a:bodyPr>
            <a:spAutoFit/>
          </a:bodyPr>
          <a:lstStyle/>
          <a:p>
            <a:pPr marL="542925" indent="-457200" algn="just" eaLnBrk="0" hangingPunct="0">
              <a:lnSpc>
                <a:spcPct val="80000"/>
              </a:lnSpc>
              <a:spcBef>
                <a:spcPct val="50000"/>
              </a:spcBef>
              <a:buClr>
                <a:schemeClr val="tx1"/>
              </a:buClr>
              <a:buFont typeface="Wingdings" pitchFamily="2" charset="2"/>
              <a:buNone/>
            </a:pPr>
            <a:r>
              <a:rPr lang="it-IT" sz="2500" dirty="0" smtClean="0">
                <a:cs typeface="Times New Roman" pitchFamily="18" charset="0"/>
              </a:rPr>
              <a:t>Quale pagamento nel futuro?</a:t>
            </a:r>
            <a:endParaRPr lang="it-IT" sz="2500" dirty="0">
              <a:cs typeface="Times New Roman" pitchFamily="18" charset="0"/>
            </a:endParaRPr>
          </a:p>
        </p:txBody>
      </p:sp>
      <p:sp>
        <p:nvSpPr>
          <p:cNvPr id="702467" name="Rectangle 16"/>
          <p:cNvSpPr>
            <a:spLocks noChangeArrowheads="1"/>
          </p:cNvSpPr>
          <p:nvPr/>
        </p:nvSpPr>
        <p:spPr bwMode="auto">
          <a:xfrm>
            <a:off x="684213" y="1557338"/>
            <a:ext cx="8280400" cy="460851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2"/>
              </a:buClr>
              <a:buFont typeface="Wingdings" pitchFamily="2" charset="2"/>
              <a:buNone/>
            </a:pPr>
            <a:r>
              <a:rPr lang="it-IT" sz="2000" dirty="0" smtClean="0">
                <a:solidFill>
                  <a:srgbClr val="006600"/>
                </a:solidFill>
              </a:rPr>
              <a:t>Al momento si può ipotizzare ad ettaro:</a:t>
            </a:r>
            <a:endParaRPr lang="it-IT" sz="2000" dirty="0">
              <a:solidFill>
                <a:srgbClr val="006600"/>
              </a:solidFill>
            </a:endParaRPr>
          </a:p>
          <a:p>
            <a:pPr marL="342900" indent="-342900" eaLnBrk="0" hangingPunct="0">
              <a:lnSpc>
                <a:spcPct val="80000"/>
              </a:lnSpc>
              <a:spcBef>
                <a:spcPct val="20000"/>
              </a:spcBef>
              <a:buClr>
                <a:schemeClr val="accent2"/>
              </a:buClr>
              <a:buFont typeface="Wingdings" pitchFamily="2" charset="2"/>
              <a:buNone/>
            </a:pPr>
            <a:endParaRPr lang="it-IT" sz="2000" dirty="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150 € pagamento di base</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30/200 € componente “verde”</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Avvicendamento </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Prati permanenti</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Proposta italiana: vigneto e oliveto</a:t>
            </a:r>
            <a:endParaRPr lang="it-IT" sz="2000" dirty="0">
              <a:solidFill>
                <a:schemeClr val="tx2"/>
              </a:solidFill>
            </a:endParaRP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80/180 € componente zone svantaggiate</a:t>
            </a:r>
            <a:endParaRPr lang="it-IT" sz="2000" dirty="0">
              <a:solidFill>
                <a:srgbClr val="006600"/>
              </a:solidFill>
            </a:endParaRP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80 € collina</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180 € montagna</a:t>
            </a:r>
          </a:p>
          <a:p>
            <a:pPr marL="342900" indent="-342900" eaLnBrk="0" hangingPunct="0">
              <a:lnSpc>
                <a:spcPct val="80000"/>
              </a:lnSpc>
              <a:spcBef>
                <a:spcPct val="20000"/>
              </a:spcBef>
              <a:buClr>
                <a:schemeClr val="accent2"/>
              </a:buClr>
              <a:buFont typeface="Wingdings" pitchFamily="2" charset="2"/>
              <a:buChar char="v"/>
            </a:pPr>
            <a:r>
              <a:rPr lang="it-IT" sz="2000" dirty="0" smtClean="0">
                <a:solidFill>
                  <a:srgbClr val="006600"/>
                </a:solidFill>
              </a:rPr>
              <a:t>Componente accoppiata (?)</a:t>
            </a:r>
          </a:p>
          <a:p>
            <a:pPr marL="742950" lvl="1" indent="-285750" eaLnBrk="0" hangingPunct="0">
              <a:lnSpc>
                <a:spcPct val="80000"/>
              </a:lnSpc>
              <a:spcBef>
                <a:spcPct val="20000"/>
              </a:spcBef>
              <a:buClr>
                <a:schemeClr val="accent2"/>
              </a:buClr>
              <a:buFont typeface="Wingdings" pitchFamily="2" charset="2"/>
              <a:buChar char="Ø"/>
            </a:pPr>
            <a:r>
              <a:rPr lang="it-IT" sz="2000" dirty="0" smtClean="0">
                <a:solidFill>
                  <a:schemeClr val="tx2"/>
                </a:solidFill>
              </a:rPr>
              <a:t>Attualmente:vacche nutrici, macellazione bovini, latte di qualità, olio di oliva, barbabietola, avvicendamento, assicurazioni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214438" y="428625"/>
            <a:ext cx="7339012" cy="519113"/>
          </a:xfrm>
          <a:prstGeom prst="rect">
            <a:avLst/>
          </a:prstGeom>
          <a:noFill/>
          <a:ln w="9525">
            <a:noFill/>
            <a:miter lim="800000"/>
            <a:headEnd/>
            <a:tailEnd/>
          </a:ln>
        </p:spPr>
        <p:txBody>
          <a:bodyPr>
            <a:spAutoFit/>
          </a:bodyPr>
          <a:lstStyle/>
          <a:p>
            <a:pPr marL="542925" indent="-457200">
              <a:buClr>
                <a:schemeClr val="tx1"/>
              </a:buClr>
              <a:buFont typeface="Wingdings" pitchFamily="2" charset="2"/>
              <a:buNone/>
              <a:defRPr/>
            </a:pPr>
            <a:r>
              <a:rPr lang="it-IT" sz="2800" dirty="0">
                <a:latin typeface="+mj-lt"/>
              </a:rPr>
              <a:t>Pac: 2 pilastri, 2 fondi, 4 regolamenti</a:t>
            </a:r>
          </a:p>
        </p:txBody>
      </p:sp>
      <p:sp>
        <p:nvSpPr>
          <p:cNvPr id="1831939" name="AutoShape 3"/>
          <p:cNvSpPr>
            <a:spLocks noChangeAspect="1" noChangeArrowheads="1"/>
          </p:cNvSpPr>
          <p:nvPr/>
        </p:nvSpPr>
        <p:spPr bwMode="auto">
          <a:xfrm>
            <a:off x="1355725" y="1644650"/>
            <a:ext cx="6408738" cy="4170363"/>
          </a:xfrm>
          <a:prstGeom prst="rect">
            <a:avLst/>
          </a:prstGeom>
          <a:noFill/>
          <a:ln w="9525">
            <a:noFill/>
            <a:miter lim="800000"/>
            <a:headEnd/>
            <a:tailEnd/>
          </a:ln>
        </p:spPr>
        <p:txBody>
          <a:bodyPr/>
          <a:lstStyle/>
          <a:p>
            <a:pPr>
              <a:defRPr/>
            </a:pPr>
            <a:endParaRPr lang="it-IT" sz="1800" b="0">
              <a:solidFill>
                <a:schemeClr val="tx1"/>
              </a:solidFill>
              <a:effectLst>
                <a:outerShdw blurRad="38100" dist="38100" dir="2700000" algn="tl">
                  <a:srgbClr val="000000">
                    <a:alpha val="43137"/>
                  </a:srgbClr>
                </a:outerShdw>
              </a:effectLst>
              <a:latin typeface="+mn-lt"/>
            </a:endParaRPr>
          </a:p>
        </p:txBody>
      </p:sp>
      <p:sp>
        <p:nvSpPr>
          <p:cNvPr id="1831940" name="Rectangle 4"/>
          <p:cNvSpPr>
            <a:spLocks noChangeArrowheads="1"/>
          </p:cNvSpPr>
          <p:nvPr/>
        </p:nvSpPr>
        <p:spPr bwMode="auto">
          <a:xfrm>
            <a:off x="4667250" y="4005263"/>
            <a:ext cx="2944813" cy="1373187"/>
          </a:xfrm>
          <a:prstGeom prst="rect">
            <a:avLst/>
          </a:prstGeom>
          <a:solidFill>
            <a:srgbClr val="00FF00"/>
          </a:solidFill>
          <a:ln w="9525">
            <a:solidFill>
              <a:srgbClr val="000000"/>
            </a:solidFill>
            <a:miter lim="800000"/>
            <a:headEnd/>
            <a:tailEnd/>
          </a:ln>
        </p:spPr>
        <p:txBody>
          <a:bodyPr/>
          <a:lstStyle/>
          <a:p>
            <a:pPr>
              <a:defRPr/>
            </a:pPr>
            <a:endParaRPr lang="it-IT" sz="1600" b="0" dirty="0">
              <a:solidFill>
                <a:schemeClr val="tx1"/>
              </a:solidFill>
              <a:latin typeface="+mn-lt"/>
              <a:ea typeface="Tahoma" pitchFamily="34" charset="0"/>
              <a:cs typeface="Tahoma" pitchFamily="34" charset="0"/>
            </a:endParaRPr>
          </a:p>
          <a:p>
            <a:pPr>
              <a:spcBef>
                <a:spcPts val="0"/>
              </a:spcBef>
              <a:defRPr/>
            </a:pPr>
            <a:r>
              <a:rPr lang="it-IT" sz="1600" b="0" dirty="0">
                <a:solidFill>
                  <a:schemeClr val="tx1"/>
                </a:solidFill>
                <a:latin typeface="+mn-lt"/>
                <a:ea typeface="Tahoma" pitchFamily="34" charset="0"/>
                <a:cs typeface="Tahoma" pitchFamily="34" charset="0"/>
              </a:rPr>
              <a:t>Sviluppo rurale</a:t>
            </a:r>
          </a:p>
          <a:p>
            <a:pPr>
              <a:spcBef>
                <a:spcPts val="0"/>
              </a:spcBef>
              <a:defRPr/>
            </a:pPr>
            <a:r>
              <a:rPr lang="it-IT" sz="1600" b="0" dirty="0">
                <a:solidFill>
                  <a:schemeClr val="tx1"/>
                </a:solidFill>
                <a:latin typeface="+mn-lt"/>
                <a:ea typeface="Tahoma" pitchFamily="34" charset="0"/>
                <a:cs typeface="Tahoma" pitchFamily="34" charset="0"/>
              </a:rPr>
              <a:t>(Reg. Ce 1698/2005)</a:t>
            </a:r>
            <a:endParaRPr lang="it-IT" sz="4800" b="0" dirty="0">
              <a:solidFill>
                <a:schemeClr val="tx1"/>
              </a:solidFill>
              <a:effectLst>
                <a:outerShdw blurRad="38100" dist="38100" dir="2700000" algn="tl">
                  <a:srgbClr val="FFFFFF"/>
                </a:outerShdw>
              </a:effectLst>
              <a:latin typeface="+mn-lt"/>
              <a:ea typeface="Tahoma" pitchFamily="34" charset="0"/>
              <a:cs typeface="Tahoma" pitchFamily="34" charset="0"/>
            </a:endParaRPr>
          </a:p>
        </p:txBody>
      </p:sp>
      <p:sp>
        <p:nvSpPr>
          <p:cNvPr id="41988" name="Rectangle 5"/>
          <p:cNvSpPr>
            <a:spLocks noChangeArrowheads="1"/>
          </p:cNvSpPr>
          <p:nvPr/>
        </p:nvSpPr>
        <p:spPr bwMode="auto">
          <a:xfrm>
            <a:off x="1508125" y="4005263"/>
            <a:ext cx="2898775" cy="1373187"/>
          </a:xfrm>
          <a:prstGeom prst="rect">
            <a:avLst/>
          </a:prstGeom>
          <a:solidFill>
            <a:srgbClr val="66FF66"/>
          </a:solidFill>
          <a:ln w="9525">
            <a:solidFill>
              <a:srgbClr val="000000"/>
            </a:solidFill>
            <a:miter lim="800000"/>
            <a:headEnd/>
            <a:tailEnd/>
          </a:ln>
        </p:spPr>
        <p:txBody>
          <a:bodyPr/>
          <a:lstStyle/>
          <a:p>
            <a:r>
              <a:rPr lang="it-IT" sz="1600" b="0">
                <a:solidFill>
                  <a:schemeClr val="tx1"/>
                </a:solidFill>
              </a:rPr>
              <a:t>- Pagamenti diretti </a:t>
            </a:r>
          </a:p>
          <a:p>
            <a:r>
              <a:rPr lang="it-IT" sz="1600" b="0">
                <a:solidFill>
                  <a:schemeClr val="tx1"/>
                </a:solidFill>
              </a:rPr>
              <a:t>(Reg. Ce 73/2009) </a:t>
            </a:r>
          </a:p>
          <a:p>
            <a:endParaRPr lang="it-IT" sz="1600" b="0">
              <a:solidFill>
                <a:schemeClr val="tx1"/>
              </a:solidFill>
            </a:endParaRPr>
          </a:p>
          <a:p>
            <a:pPr>
              <a:buFontTx/>
              <a:buChar char="-"/>
            </a:pPr>
            <a:r>
              <a:rPr lang="it-IT" sz="1600" b="0">
                <a:solidFill>
                  <a:schemeClr val="tx1"/>
                </a:solidFill>
              </a:rPr>
              <a:t> Interventi di mercato – </a:t>
            </a:r>
          </a:p>
          <a:p>
            <a:r>
              <a:rPr lang="it-IT" sz="1600" b="0">
                <a:solidFill>
                  <a:schemeClr val="tx1"/>
                </a:solidFill>
              </a:rPr>
              <a:t>  </a:t>
            </a:r>
            <a:r>
              <a:rPr lang="it-IT" sz="1400" b="0">
                <a:solidFill>
                  <a:schemeClr val="tx1"/>
                </a:solidFill>
              </a:rPr>
              <a:t>Ocm unica (Reg. Ce 1234/2007)</a:t>
            </a:r>
            <a:endParaRPr lang="it-IT" sz="1600" b="0">
              <a:solidFill>
                <a:schemeClr val="tx1"/>
              </a:solidFill>
            </a:endParaRPr>
          </a:p>
        </p:txBody>
      </p:sp>
      <p:sp>
        <p:nvSpPr>
          <p:cNvPr id="1831942" name="Text Box 6"/>
          <p:cNvSpPr txBox="1">
            <a:spLocks noChangeArrowheads="1"/>
          </p:cNvSpPr>
          <p:nvPr/>
        </p:nvSpPr>
        <p:spPr bwMode="auto">
          <a:xfrm>
            <a:off x="1571625" y="1500188"/>
            <a:ext cx="6040438" cy="935037"/>
          </a:xfrm>
          <a:prstGeom prst="rect">
            <a:avLst/>
          </a:prstGeom>
          <a:solidFill>
            <a:srgbClr val="FF6600"/>
          </a:solidFill>
          <a:ln w="9525">
            <a:solidFill>
              <a:srgbClr val="000000"/>
            </a:solidFill>
            <a:miter lim="800000"/>
            <a:headEnd/>
            <a:tailEnd/>
          </a:ln>
        </p:spPr>
        <p:txBody>
          <a:bodyPr/>
          <a:lstStyle/>
          <a:p>
            <a:pPr algn="ctr">
              <a:defRPr/>
            </a:pPr>
            <a:r>
              <a:rPr lang="en-US" sz="2800" dirty="0">
                <a:solidFill>
                  <a:srgbClr val="CCFFFF"/>
                </a:solidFill>
                <a:latin typeface="+mn-lt"/>
              </a:rPr>
              <a:t>PAC</a:t>
            </a:r>
          </a:p>
          <a:p>
            <a:pPr algn="ctr">
              <a:defRPr/>
            </a:pPr>
            <a:r>
              <a:rPr lang="it-IT" sz="1800" b="0" dirty="0" err="1">
                <a:solidFill>
                  <a:srgbClr val="000000"/>
                </a:solidFill>
                <a:latin typeface="+mn-lt"/>
              </a:rPr>
              <a:t>Reg</a:t>
            </a:r>
            <a:r>
              <a:rPr lang="it-IT" sz="1800" b="0" dirty="0">
                <a:solidFill>
                  <a:srgbClr val="000000"/>
                </a:solidFill>
                <a:latin typeface="+mn-lt"/>
              </a:rPr>
              <a:t> Ce n. 1290/2005 per il finanziamento della PAC</a:t>
            </a:r>
            <a:endParaRPr lang="it-IT" sz="1800" b="0" dirty="0">
              <a:solidFill>
                <a:schemeClr val="tx1"/>
              </a:solidFill>
              <a:effectLst>
                <a:outerShdw blurRad="38100" dist="38100" dir="2700000" algn="tl">
                  <a:srgbClr val="000000"/>
                </a:outerShdw>
              </a:effectLst>
              <a:latin typeface="+mn-lt"/>
            </a:endParaRPr>
          </a:p>
        </p:txBody>
      </p:sp>
      <p:sp>
        <p:nvSpPr>
          <p:cNvPr id="1831943" name="AutoShape 7"/>
          <p:cNvSpPr>
            <a:spLocks noChangeArrowheads="1"/>
          </p:cNvSpPr>
          <p:nvPr/>
        </p:nvSpPr>
        <p:spPr bwMode="auto">
          <a:xfrm>
            <a:off x="5780088" y="3089275"/>
            <a:ext cx="203200" cy="812800"/>
          </a:xfrm>
          <a:prstGeom prst="downArrow">
            <a:avLst>
              <a:gd name="adj1" fmla="val 50000"/>
              <a:gd name="adj2" fmla="val 100000"/>
            </a:avLst>
          </a:prstGeom>
          <a:solidFill>
            <a:srgbClr val="FFFF66"/>
          </a:solidFill>
          <a:ln w="12700">
            <a:solidFill>
              <a:srgbClr val="000000"/>
            </a:solidFill>
            <a:miter lim="800000"/>
            <a:headEnd type="none" w="sm" len="sm"/>
            <a:tailEnd type="none" w="sm" len="sm"/>
          </a:ln>
          <a:effectLst/>
        </p:spPr>
        <p:txBody>
          <a:bodyPr anchor="ctr"/>
          <a:lstStyle/>
          <a:p>
            <a:pPr>
              <a:defRPr/>
            </a:pPr>
            <a:endParaRPr lang="it-IT" sz="1800" b="0">
              <a:solidFill>
                <a:schemeClr val="tx1"/>
              </a:solidFill>
              <a:effectLst>
                <a:outerShdw blurRad="38100" dist="38100" dir="2700000" algn="tl">
                  <a:srgbClr val="000000">
                    <a:alpha val="43137"/>
                  </a:srgbClr>
                </a:outerShdw>
              </a:effectLst>
              <a:latin typeface="+mn-lt"/>
              <a:ea typeface="Tahoma" pitchFamily="34" charset="0"/>
              <a:cs typeface="Tahoma" pitchFamily="34" charset="0"/>
            </a:endParaRPr>
          </a:p>
        </p:txBody>
      </p:sp>
      <p:sp>
        <p:nvSpPr>
          <p:cNvPr id="1831944" name="AutoShape 8"/>
          <p:cNvSpPr>
            <a:spLocks noChangeArrowheads="1"/>
          </p:cNvSpPr>
          <p:nvPr/>
        </p:nvSpPr>
        <p:spPr bwMode="auto">
          <a:xfrm>
            <a:off x="2867025" y="3084513"/>
            <a:ext cx="203200" cy="812800"/>
          </a:xfrm>
          <a:prstGeom prst="downArrow">
            <a:avLst>
              <a:gd name="adj1" fmla="val 50000"/>
              <a:gd name="adj2" fmla="val 100000"/>
            </a:avLst>
          </a:prstGeom>
          <a:solidFill>
            <a:srgbClr val="FFFF66"/>
          </a:solidFill>
          <a:ln w="12700">
            <a:solidFill>
              <a:srgbClr val="000000"/>
            </a:solidFill>
            <a:miter lim="800000"/>
            <a:headEnd type="none" w="sm" len="sm"/>
            <a:tailEnd type="none" w="sm" len="sm"/>
          </a:ln>
          <a:effectLst/>
        </p:spPr>
        <p:txBody>
          <a:bodyPr anchor="ctr"/>
          <a:lstStyle/>
          <a:p>
            <a:pPr>
              <a:defRPr/>
            </a:pPr>
            <a:endParaRPr lang="it-IT" sz="1800" b="0">
              <a:solidFill>
                <a:schemeClr val="tx1"/>
              </a:solidFill>
              <a:effectLst>
                <a:outerShdw blurRad="38100" dist="38100" dir="2700000" algn="tl">
                  <a:srgbClr val="000000">
                    <a:alpha val="43137"/>
                  </a:srgbClr>
                </a:outerShdw>
              </a:effectLst>
              <a:latin typeface="+mn-lt"/>
              <a:ea typeface="Tahoma" pitchFamily="34" charset="0"/>
              <a:cs typeface="Tahoma" pitchFamily="34" charset="0"/>
            </a:endParaRPr>
          </a:p>
        </p:txBody>
      </p:sp>
      <p:sp>
        <p:nvSpPr>
          <p:cNvPr id="1831945" name="Text Box 9"/>
          <p:cNvSpPr txBox="1">
            <a:spLocks noChangeArrowheads="1"/>
          </p:cNvSpPr>
          <p:nvPr/>
        </p:nvSpPr>
        <p:spPr bwMode="auto">
          <a:xfrm>
            <a:off x="2165350" y="2584450"/>
            <a:ext cx="1514475" cy="488950"/>
          </a:xfrm>
          <a:prstGeom prst="rect">
            <a:avLst/>
          </a:prstGeom>
          <a:noFill/>
          <a:ln w="12700">
            <a:noFill/>
            <a:miter lim="800000"/>
            <a:headEnd type="none" w="sm" len="sm"/>
            <a:tailEnd type="none" w="sm" len="sm"/>
          </a:ln>
          <a:effectLst/>
        </p:spPr>
        <p:txBody>
          <a:bodyPr/>
          <a:lstStyle/>
          <a:p>
            <a:pPr>
              <a:defRPr/>
            </a:pPr>
            <a:r>
              <a:rPr lang="it-IT" sz="2000" b="0">
                <a:solidFill>
                  <a:srgbClr val="CC0000"/>
                </a:solidFill>
              </a:rPr>
              <a:t>1° pilastro</a:t>
            </a:r>
            <a:endParaRPr lang="it-IT" sz="4400" b="0">
              <a:solidFill>
                <a:schemeClr val="tx1"/>
              </a:solidFill>
              <a:effectLst>
                <a:outerShdw blurRad="38100" dist="38100" dir="2700000" algn="tl">
                  <a:srgbClr val="C0C0C0"/>
                </a:outerShdw>
              </a:effectLst>
            </a:endParaRPr>
          </a:p>
        </p:txBody>
      </p:sp>
      <p:sp>
        <p:nvSpPr>
          <p:cNvPr id="41993" name="Text Box 10"/>
          <p:cNvSpPr txBox="1">
            <a:spLocks noChangeArrowheads="1"/>
          </p:cNvSpPr>
          <p:nvPr/>
        </p:nvSpPr>
        <p:spPr bwMode="auto">
          <a:xfrm>
            <a:off x="5165725" y="2584450"/>
            <a:ext cx="1512888" cy="488950"/>
          </a:xfrm>
          <a:prstGeom prst="rect">
            <a:avLst/>
          </a:prstGeom>
          <a:noFill/>
          <a:ln w="12700">
            <a:noFill/>
            <a:miter lim="800000"/>
            <a:headEnd type="none" w="sm" len="sm"/>
            <a:tailEnd type="none" w="sm" len="sm"/>
          </a:ln>
        </p:spPr>
        <p:txBody>
          <a:bodyPr/>
          <a:lstStyle/>
          <a:p>
            <a:r>
              <a:rPr lang="it-IT" sz="2000" b="0">
                <a:solidFill>
                  <a:srgbClr val="CC0000"/>
                </a:solidFill>
              </a:rPr>
              <a:t>2° pilastro</a:t>
            </a:r>
          </a:p>
        </p:txBody>
      </p:sp>
      <p:sp>
        <p:nvSpPr>
          <p:cNvPr id="85003" name="Rectangle 11"/>
          <p:cNvSpPr>
            <a:spLocks noChangeArrowheads="1"/>
          </p:cNvSpPr>
          <p:nvPr/>
        </p:nvSpPr>
        <p:spPr bwMode="auto">
          <a:xfrm>
            <a:off x="1498600" y="5605463"/>
            <a:ext cx="2898775" cy="358775"/>
          </a:xfrm>
          <a:prstGeom prst="rect">
            <a:avLst/>
          </a:prstGeom>
          <a:solidFill>
            <a:srgbClr val="FFFF00"/>
          </a:solidFill>
          <a:ln w="9525">
            <a:solidFill>
              <a:srgbClr val="000000"/>
            </a:solidFill>
            <a:miter lim="800000"/>
            <a:headEnd/>
            <a:tailEnd/>
          </a:ln>
        </p:spPr>
        <p:txBody>
          <a:bodyPr/>
          <a:lstStyle/>
          <a:p>
            <a:pPr algn="ctr">
              <a:defRPr/>
            </a:pPr>
            <a:r>
              <a:rPr lang="it-IT" sz="1900" b="0" dirty="0">
                <a:solidFill>
                  <a:srgbClr val="C00000"/>
                </a:solidFill>
                <a:latin typeface="+mn-lt"/>
                <a:cs typeface="Tahoma" pitchFamily="34" charset="0"/>
              </a:rPr>
              <a:t>FEAGA</a:t>
            </a:r>
          </a:p>
        </p:txBody>
      </p:sp>
      <p:sp>
        <p:nvSpPr>
          <p:cNvPr id="85004" name="Rectangle 12"/>
          <p:cNvSpPr>
            <a:spLocks noChangeArrowheads="1"/>
          </p:cNvSpPr>
          <p:nvPr/>
        </p:nvSpPr>
        <p:spPr bwMode="auto">
          <a:xfrm>
            <a:off x="4667250" y="5603875"/>
            <a:ext cx="2898775" cy="358775"/>
          </a:xfrm>
          <a:prstGeom prst="rect">
            <a:avLst/>
          </a:prstGeom>
          <a:solidFill>
            <a:srgbClr val="FFFF00"/>
          </a:solidFill>
          <a:ln w="9525">
            <a:solidFill>
              <a:srgbClr val="000000"/>
            </a:solidFill>
            <a:miter lim="800000"/>
            <a:headEnd/>
            <a:tailEnd/>
          </a:ln>
        </p:spPr>
        <p:txBody>
          <a:bodyPr/>
          <a:lstStyle/>
          <a:p>
            <a:pPr algn="ctr">
              <a:defRPr/>
            </a:pPr>
            <a:r>
              <a:rPr lang="it-IT" sz="1900" b="0" dirty="0">
                <a:solidFill>
                  <a:srgbClr val="C00000"/>
                </a:solidFill>
                <a:latin typeface="+mn-lt"/>
                <a:cs typeface="Tahoma" pitchFamily="34" charset="0"/>
              </a:rPr>
              <a:t>FEASR</a:t>
            </a:r>
          </a:p>
        </p:txBody>
      </p:sp>
    </p:spTree>
  </p:cSld>
  <p:clrMapOvr>
    <a:masterClrMapping/>
  </p:clrMapOvr>
  <p:transition advTm="91393">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323528" y="764704"/>
            <a:ext cx="492443" cy="5040560"/>
          </a:xfrm>
          <a:prstGeom prst="rect">
            <a:avLst/>
          </a:prstGeom>
          <a:noFill/>
          <a:ln w="9525">
            <a:noFill/>
            <a:miter lim="800000"/>
            <a:headEnd/>
            <a:tailEnd/>
          </a:ln>
        </p:spPr>
        <p:txBody>
          <a:bodyPr vert="vert270" wrap="square">
            <a:spAutoFit/>
          </a:bodyPr>
          <a:lstStyle/>
          <a:p>
            <a:pPr marL="542925" indent="-457200" algn="just" eaLnBrk="0" hangingPunct="0">
              <a:lnSpc>
                <a:spcPct val="80000"/>
              </a:lnSpc>
              <a:spcBef>
                <a:spcPct val="50000"/>
              </a:spcBef>
              <a:buClr>
                <a:schemeClr val="tx1"/>
              </a:buClr>
              <a:buFont typeface="Wingdings" pitchFamily="2" charset="2"/>
              <a:buNone/>
            </a:pPr>
            <a:r>
              <a:rPr lang="it-IT" sz="2500" dirty="0" smtClean="0">
                <a:cs typeface="Times New Roman" pitchFamily="18" charset="0"/>
              </a:rPr>
              <a:t>Ipotesi per il futuro </a:t>
            </a:r>
          </a:p>
        </p:txBody>
      </p:sp>
      <p:pic>
        <p:nvPicPr>
          <p:cNvPr id="1610754" name="Picture 2"/>
          <p:cNvPicPr>
            <a:picLocks noChangeAspect="1" noChangeArrowheads="1"/>
          </p:cNvPicPr>
          <p:nvPr/>
        </p:nvPicPr>
        <p:blipFill>
          <a:blip r:embed="rId2" cstate="print"/>
          <a:srcRect/>
          <a:stretch>
            <a:fillRect/>
          </a:stretch>
        </p:blipFill>
        <p:spPr bwMode="auto">
          <a:xfrm>
            <a:off x="1097845" y="0"/>
            <a:ext cx="8046155" cy="685805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323850" y="1676400"/>
            <a:ext cx="8569325" cy="1277273"/>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dirty="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800" dirty="0" smtClean="0">
                <a:solidFill>
                  <a:srgbClr val="FF0000"/>
                </a:solidFill>
                <a:latin typeface="Times New Roman" pitchFamily="18" charset="0"/>
                <a:cs typeface="Times New Roman" pitchFamily="18" charset="0"/>
              </a:rPr>
              <a:t>Le misure di mercato</a:t>
            </a:r>
            <a:endParaRPr lang="it-IT" sz="4400" dirty="0">
              <a:solidFill>
                <a:schemeClr val="tx1"/>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3" name="Rectangle 2"/>
          <p:cNvSpPr>
            <a:spLocks noGrp="1" noChangeArrowheads="1"/>
          </p:cNvSpPr>
          <p:nvPr>
            <p:ph type="title"/>
          </p:nvPr>
        </p:nvSpPr>
        <p:spPr>
          <a:xfrm>
            <a:off x="1619672" y="260648"/>
            <a:ext cx="6429375" cy="620713"/>
          </a:xfrm>
        </p:spPr>
        <p:txBody>
          <a:bodyPr/>
          <a:lstStyle/>
          <a:p>
            <a:r>
              <a:rPr lang="it-IT" sz="2500" dirty="0" smtClean="0">
                <a:effectLst/>
              </a:rPr>
              <a:t>I due grandi problemi</a:t>
            </a:r>
          </a:p>
        </p:txBody>
      </p:sp>
      <p:sp>
        <p:nvSpPr>
          <p:cNvPr id="1009667" name="Rectangle 3"/>
          <p:cNvSpPr>
            <a:spLocks noChangeArrowheads="1"/>
          </p:cNvSpPr>
          <p:nvPr/>
        </p:nvSpPr>
        <p:spPr bwMode="auto">
          <a:xfrm>
            <a:off x="468313" y="1412875"/>
            <a:ext cx="8135937" cy="5256213"/>
          </a:xfrm>
          <a:prstGeom prst="rect">
            <a:avLst/>
          </a:prstGeom>
          <a:noFill/>
          <a:ln w="9525" algn="ctr">
            <a:noFill/>
            <a:miter lim="800000"/>
            <a:headEnd/>
            <a:tailEnd/>
          </a:ln>
          <a:effectLst/>
        </p:spPr>
        <p:txBody>
          <a:bodyPr/>
          <a:lstStyle/>
          <a:p>
            <a:pPr marL="581025" lvl="1" indent="-401638">
              <a:lnSpc>
                <a:spcPct val="120000"/>
              </a:lnSpc>
              <a:spcAft>
                <a:spcPct val="30000"/>
              </a:spcAft>
              <a:buClr>
                <a:schemeClr val="tx1"/>
              </a:buClr>
              <a:buFontTx/>
              <a:buAutoNum type="arabicPeriod"/>
              <a:defRPr/>
            </a:pPr>
            <a:r>
              <a:rPr lang="it-IT" sz="1700" dirty="0" smtClean="0">
                <a:solidFill>
                  <a:srgbClr val="FF0000"/>
                </a:solidFill>
                <a:effectLst>
                  <a:outerShdw blurRad="38100" dist="38100" dir="2700000" algn="tl">
                    <a:srgbClr val="C0C0C0"/>
                  </a:outerShdw>
                </a:effectLst>
                <a:ea typeface="ヒラギノ角ゴ Pro W3" charset="-128"/>
              </a:rPr>
              <a:t>Perdita di potere negoziale lungo la filiera</a:t>
            </a:r>
            <a:endParaRPr lang="it-IT" sz="1800" i="1" dirty="0" smtClean="0">
              <a:solidFill>
                <a:srgbClr val="4C0026"/>
              </a:solidFill>
              <a:ea typeface="ヒラギノ角ゴ Pro W3" charset="-128"/>
            </a:endParaRPr>
          </a:p>
          <a:p>
            <a:pPr marL="1263650" lvl="2" indent="-457200">
              <a:spcAft>
                <a:spcPct val="30000"/>
              </a:spcAft>
              <a:buClr>
                <a:schemeClr val="tx1"/>
              </a:buClr>
              <a:buFont typeface="Wingdings" pitchFamily="2" charset="2"/>
              <a:buChar char="Ø"/>
              <a:defRPr/>
            </a:pPr>
            <a:r>
              <a:rPr lang="it-IT" sz="1800" i="1" dirty="0" smtClean="0">
                <a:solidFill>
                  <a:srgbClr val="4C0026"/>
                </a:solidFill>
                <a:ea typeface="ヒラギノ角ゴ Pro W3" charset="-128"/>
              </a:rPr>
              <a:t>La concentrazione dell’offerta è molto inferiore alla concentrazione al livello della trasformazione</a:t>
            </a:r>
          </a:p>
          <a:p>
            <a:pPr marL="1263650" lvl="2" indent="-457200">
              <a:spcAft>
                <a:spcPct val="30000"/>
              </a:spcAft>
              <a:buClr>
                <a:schemeClr val="tx1"/>
              </a:buClr>
              <a:buFont typeface="Wingdings" pitchFamily="2" charset="2"/>
              <a:buChar char="Ø"/>
              <a:defRPr/>
            </a:pPr>
            <a:r>
              <a:rPr lang="it-IT" sz="1800" i="1" dirty="0" smtClean="0">
                <a:solidFill>
                  <a:srgbClr val="4C0026"/>
                </a:solidFill>
                <a:ea typeface="ヒラギノ角ゴ Pro W3" charset="-128"/>
              </a:rPr>
              <a:t>Gravi carenze nell’adeguamento dell’offerta alla domanda e a pratiche commerciali sleali</a:t>
            </a:r>
          </a:p>
          <a:p>
            <a:pPr marL="1263650" lvl="2" indent="-457200">
              <a:spcAft>
                <a:spcPct val="30000"/>
              </a:spcAft>
              <a:buClr>
                <a:schemeClr val="tx1"/>
              </a:buClr>
              <a:buFont typeface="Wingdings" pitchFamily="2" charset="2"/>
              <a:buChar char="Ø"/>
              <a:defRPr/>
            </a:pPr>
            <a:r>
              <a:rPr lang="it-IT" sz="1800" i="1" dirty="0" smtClean="0">
                <a:solidFill>
                  <a:srgbClr val="4C0026"/>
                </a:solidFill>
                <a:ea typeface="ヒラギノ角ゴ Pro W3" charset="-128"/>
              </a:rPr>
              <a:t>Le prospettive a lungo termine non miglioreranno se gli agricoltori non riusciranno ad invertire la tendenza costante alla diminuzione della percentuale del valore aggiunto che rappresentano nell’intera filiera alimentare.</a:t>
            </a:r>
          </a:p>
          <a:p>
            <a:pPr marL="581025" lvl="1" indent="-401638">
              <a:lnSpc>
                <a:spcPct val="120000"/>
              </a:lnSpc>
              <a:spcAft>
                <a:spcPct val="30000"/>
              </a:spcAft>
              <a:buClr>
                <a:schemeClr val="tx1"/>
              </a:buClr>
              <a:buFontTx/>
              <a:buAutoNum type="arabicPeriod"/>
              <a:defRPr/>
            </a:pPr>
            <a:r>
              <a:rPr lang="it-IT" sz="1700" dirty="0" smtClean="0">
                <a:solidFill>
                  <a:srgbClr val="FF0000"/>
                </a:solidFill>
                <a:effectLst>
                  <a:outerShdw blurRad="38100" dist="38100" dir="2700000" algn="tl">
                    <a:srgbClr val="C0C0C0"/>
                  </a:outerShdw>
                </a:effectLst>
                <a:ea typeface="ヒラギノ角ゴ Pro W3" charset="-128"/>
              </a:rPr>
              <a:t>La volatilità dei prezzi</a:t>
            </a:r>
            <a:endParaRPr lang="it-IT" sz="1800" i="1" dirty="0" smtClean="0">
              <a:solidFill>
                <a:srgbClr val="4C0026"/>
              </a:solidFill>
              <a:ea typeface="ヒラギノ角ゴ Pro W3" charset="-128"/>
            </a:endParaRPr>
          </a:p>
          <a:p>
            <a:pPr marL="1263650" lvl="2" indent="-457200">
              <a:spcAft>
                <a:spcPct val="30000"/>
              </a:spcAft>
              <a:buClr>
                <a:schemeClr val="tx1"/>
              </a:buClr>
              <a:buFont typeface="Wingdings" pitchFamily="2" charset="2"/>
              <a:buChar char="Ø"/>
              <a:defRPr/>
            </a:pPr>
            <a:r>
              <a:rPr lang="it-IT" sz="1800" i="1" dirty="0" smtClean="0">
                <a:solidFill>
                  <a:srgbClr val="4C0026"/>
                </a:solidFill>
                <a:ea typeface="ヒラギノ角ゴ Pro W3" charset="-128"/>
              </a:rPr>
              <a:t>fortemente cresciuta dal 2005, è diventata un elemento strutturale del mercato agricolo mondiale ed europeo;</a:t>
            </a:r>
          </a:p>
          <a:p>
            <a:pPr marL="1263650" lvl="2" indent="-457200">
              <a:spcAft>
                <a:spcPct val="30000"/>
              </a:spcAft>
              <a:buClr>
                <a:schemeClr val="tx1"/>
              </a:buClr>
              <a:buFont typeface="Wingdings" pitchFamily="2" charset="2"/>
              <a:buChar char="Ø"/>
              <a:defRPr/>
            </a:pPr>
            <a:r>
              <a:rPr lang="it-IT" sz="1800" i="1" dirty="0" smtClean="0">
                <a:solidFill>
                  <a:srgbClr val="4C0026"/>
                </a:solidFill>
                <a:ea typeface="ヒラギノ角ゴ Pro W3" charset="-128"/>
              </a:rPr>
              <a:t>frutto di due fattori emersi nell’ultimo decennio: dinamiche evolutive dei mercati mondiali e eliminazione delle politiche di sostegno dei prezzi dell’Unione</a:t>
            </a:r>
          </a:p>
        </p:txBody>
      </p:sp>
      <p:pic>
        <p:nvPicPr>
          <p:cNvPr id="1579010"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 calcmode="lin" valueType="num">
                                      <p:cBhvr additive="base">
                                        <p:cTn id="7" dur="500" fill="hold"/>
                                        <p:tgtEl>
                                          <p:spTgt spid="1009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9667">
                                            <p:txEl>
                                              <p:pRg st="1" end="1"/>
                                            </p:txEl>
                                          </p:spTgt>
                                        </p:tgtEl>
                                        <p:attrNameLst>
                                          <p:attrName>style.visibility</p:attrName>
                                        </p:attrNameLst>
                                      </p:cBhvr>
                                      <p:to>
                                        <p:strVal val="visible"/>
                                      </p:to>
                                    </p:set>
                                    <p:anim calcmode="lin" valueType="num">
                                      <p:cBhvr additive="base">
                                        <p:cTn id="13" dur="500" fill="hold"/>
                                        <p:tgtEl>
                                          <p:spTgt spid="1009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9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9667">
                                            <p:txEl>
                                              <p:pRg st="2" end="2"/>
                                            </p:txEl>
                                          </p:spTgt>
                                        </p:tgtEl>
                                        <p:attrNameLst>
                                          <p:attrName>style.visibility</p:attrName>
                                        </p:attrNameLst>
                                      </p:cBhvr>
                                      <p:to>
                                        <p:strVal val="visible"/>
                                      </p:to>
                                    </p:set>
                                    <p:anim calcmode="lin" valueType="num">
                                      <p:cBhvr additive="base">
                                        <p:cTn id="19" dur="500" fill="hold"/>
                                        <p:tgtEl>
                                          <p:spTgt spid="1009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9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9667">
                                            <p:txEl>
                                              <p:pRg st="3" end="3"/>
                                            </p:txEl>
                                          </p:spTgt>
                                        </p:tgtEl>
                                        <p:attrNameLst>
                                          <p:attrName>style.visibility</p:attrName>
                                        </p:attrNameLst>
                                      </p:cBhvr>
                                      <p:to>
                                        <p:strVal val="visible"/>
                                      </p:to>
                                    </p:set>
                                    <p:anim calcmode="lin" valueType="num">
                                      <p:cBhvr additive="base">
                                        <p:cTn id="25" dur="500" fill="hold"/>
                                        <p:tgtEl>
                                          <p:spTgt spid="1009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9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9667">
                                            <p:txEl>
                                              <p:pRg st="4" end="4"/>
                                            </p:txEl>
                                          </p:spTgt>
                                        </p:tgtEl>
                                        <p:attrNameLst>
                                          <p:attrName>style.visibility</p:attrName>
                                        </p:attrNameLst>
                                      </p:cBhvr>
                                      <p:to>
                                        <p:strVal val="visible"/>
                                      </p:to>
                                    </p:set>
                                    <p:anim calcmode="lin" valueType="num">
                                      <p:cBhvr additive="base">
                                        <p:cTn id="31" dur="500" fill="hold"/>
                                        <p:tgtEl>
                                          <p:spTgt spid="1009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9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9667">
                                            <p:txEl>
                                              <p:pRg st="5" end="5"/>
                                            </p:txEl>
                                          </p:spTgt>
                                        </p:tgtEl>
                                        <p:attrNameLst>
                                          <p:attrName>style.visibility</p:attrName>
                                        </p:attrNameLst>
                                      </p:cBhvr>
                                      <p:to>
                                        <p:strVal val="visible"/>
                                      </p:to>
                                    </p:set>
                                    <p:anim calcmode="lin" valueType="num">
                                      <p:cBhvr additive="base">
                                        <p:cTn id="37" dur="500" fill="hold"/>
                                        <p:tgtEl>
                                          <p:spTgt spid="1009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9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9667">
                                            <p:txEl>
                                              <p:pRg st="6" end="6"/>
                                            </p:txEl>
                                          </p:spTgt>
                                        </p:tgtEl>
                                        <p:attrNameLst>
                                          <p:attrName>style.visibility</p:attrName>
                                        </p:attrNameLst>
                                      </p:cBhvr>
                                      <p:to>
                                        <p:strVal val="visible"/>
                                      </p:to>
                                    </p:set>
                                    <p:anim calcmode="lin" valueType="num">
                                      <p:cBhvr additive="base">
                                        <p:cTn id="43" dur="500" fill="hold"/>
                                        <p:tgtEl>
                                          <p:spTgt spid="1009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9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3" name="Rectangle 2"/>
          <p:cNvSpPr>
            <a:spLocks noGrp="1" noChangeArrowheads="1"/>
          </p:cNvSpPr>
          <p:nvPr>
            <p:ph type="title"/>
          </p:nvPr>
        </p:nvSpPr>
        <p:spPr>
          <a:xfrm>
            <a:off x="1619672" y="260648"/>
            <a:ext cx="6429375" cy="620713"/>
          </a:xfrm>
        </p:spPr>
        <p:txBody>
          <a:bodyPr/>
          <a:lstStyle/>
          <a:p>
            <a:r>
              <a:rPr lang="it-IT" sz="2500" dirty="0" smtClean="0">
                <a:effectLst/>
              </a:rPr>
              <a:t>Le nuove misure di mercato</a:t>
            </a:r>
          </a:p>
        </p:txBody>
      </p:sp>
      <p:sp>
        <p:nvSpPr>
          <p:cNvPr id="1009667" name="Rectangle 3"/>
          <p:cNvSpPr>
            <a:spLocks noChangeArrowheads="1"/>
          </p:cNvSpPr>
          <p:nvPr/>
        </p:nvSpPr>
        <p:spPr bwMode="auto">
          <a:xfrm>
            <a:off x="468313" y="1412875"/>
            <a:ext cx="8135937" cy="5256213"/>
          </a:xfrm>
          <a:prstGeom prst="rect">
            <a:avLst/>
          </a:prstGeom>
          <a:noFill/>
          <a:ln w="9525" algn="ctr">
            <a:noFill/>
            <a:miter lim="800000"/>
            <a:headEnd/>
            <a:tailEnd/>
          </a:ln>
          <a:effectLst/>
        </p:spPr>
        <p:txBody>
          <a:bodyPr/>
          <a:lstStyle/>
          <a:p>
            <a:r>
              <a:rPr lang="it-IT" sz="2400" dirty="0" smtClean="0">
                <a:solidFill>
                  <a:srgbClr val="4C0026"/>
                </a:solidFill>
                <a:ea typeface="ヒラギノ角ゴ Pro W3" charset="-128"/>
              </a:rPr>
              <a:t>Due tipologie di interventi saranno alla base delle nuove misure di mercato della </a:t>
            </a:r>
            <a:r>
              <a:rPr lang="it-IT" sz="2400" dirty="0" err="1" smtClean="0">
                <a:solidFill>
                  <a:srgbClr val="4C0026"/>
                </a:solidFill>
                <a:ea typeface="ヒラギノ角ゴ Pro W3" charset="-128"/>
              </a:rPr>
              <a:t>Pac</a:t>
            </a:r>
            <a:r>
              <a:rPr lang="it-IT" sz="2400" dirty="0" smtClean="0">
                <a:solidFill>
                  <a:srgbClr val="4C0026"/>
                </a:solidFill>
                <a:ea typeface="ヒラギノ角ゴ Pro W3" charset="-128"/>
              </a:rPr>
              <a:t>:</a:t>
            </a:r>
          </a:p>
          <a:p>
            <a:r>
              <a:rPr lang="it-IT" sz="2400" dirty="0" smtClean="0"/>
              <a:t>	</a:t>
            </a:r>
          </a:p>
          <a:p>
            <a:r>
              <a:rPr lang="it-IT" sz="1700" dirty="0" smtClean="0">
                <a:solidFill>
                  <a:srgbClr val="FF0000"/>
                </a:solidFill>
                <a:effectLst>
                  <a:outerShdw blurRad="38100" dist="38100" dir="2700000" algn="tl">
                    <a:srgbClr val="C0C0C0"/>
                  </a:outerShdw>
                </a:effectLst>
                <a:ea typeface="ヒラギノ角ゴ Pro W3" charset="-128"/>
              </a:rPr>
              <a:t>Intervento pubblico e ammasso privato</a:t>
            </a:r>
          </a:p>
          <a:p>
            <a:r>
              <a:rPr lang="it-IT" sz="1800" i="1" dirty="0" smtClean="0">
                <a:solidFill>
                  <a:srgbClr val="4C0026"/>
                </a:solidFill>
                <a:ea typeface="ヒラギノ角ゴ Pro W3" charset="-128"/>
              </a:rPr>
              <a:t>􀂾 queste misure – già presenti nella </a:t>
            </a:r>
            <a:r>
              <a:rPr lang="it-IT" sz="1800" i="1" dirty="0" err="1" smtClean="0">
                <a:solidFill>
                  <a:srgbClr val="4C0026"/>
                </a:solidFill>
                <a:ea typeface="ヒラギノ角ゴ Pro W3" charset="-128"/>
              </a:rPr>
              <a:t>Pac</a:t>
            </a:r>
            <a:r>
              <a:rPr lang="it-IT" sz="1800" i="1" dirty="0" smtClean="0">
                <a:solidFill>
                  <a:srgbClr val="4C0026"/>
                </a:solidFill>
                <a:ea typeface="ヒラギノ角ゴ Pro W3" charset="-128"/>
              </a:rPr>
              <a:t> attuale – sono mantenute come “reti di sicurezza” in caso di crisi dei prezzi e di turbative del mercato;</a:t>
            </a:r>
          </a:p>
          <a:p>
            <a:r>
              <a:rPr lang="it-IT" sz="1800" i="1" dirty="0" smtClean="0">
                <a:solidFill>
                  <a:srgbClr val="4C0026"/>
                </a:solidFill>
                <a:ea typeface="ヒラギノ角ゴ Pro W3" charset="-128"/>
              </a:rPr>
              <a:t>􀂾 rivisitazione delle norme finalizzata alla loro razionalizzazione e semplificazione.</a:t>
            </a:r>
          </a:p>
          <a:p>
            <a:endParaRPr lang="it-IT" sz="1800" i="1" dirty="0" smtClean="0">
              <a:solidFill>
                <a:srgbClr val="4C0026"/>
              </a:solidFill>
              <a:ea typeface="ヒラギノ角ゴ Pro W3" charset="-128"/>
            </a:endParaRPr>
          </a:p>
          <a:p>
            <a:r>
              <a:rPr lang="it-IT" sz="1700" dirty="0" smtClean="0">
                <a:solidFill>
                  <a:srgbClr val="FF0000"/>
                </a:solidFill>
                <a:effectLst>
                  <a:outerShdw blurRad="38100" dist="38100" dir="2700000" algn="tl">
                    <a:srgbClr val="C0C0C0"/>
                  </a:outerShdw>
                </a:effectLst>
                <a:ea typeface="ヒラギノ角ゴ Pro W3" charset="-128"/>
              </a:rPr>
              <a:t>Azioni per il funzionamento della catena alimentare</a:t>
            </a:r>
          </a:p>
          <a:p>
            <a:r>
              <a:rPr lang="it-IT" sz="1800" i="1" dirty="0" smtClean="0">
                <a:solidFill>
                  <a:srgbClr val="4C0026"/>
                </a:solidFill>
                <a:ea typeface="ヒラギノ角ゴ Pro W3" charset="-128"/>
              </a:rPr>
              <a:t>􀂾 nel capitolo sugli strumenti si ripetono le questioni di contesto e gli obiettivi;</a:t>
            </a:r>
          </a:p>
          <a:p>
            <a:r>
              <a:rPr lang="it-IT" sz="1800" i="1" dirty="0" smtClean="0">
                <a:solidFill>
                  <a:srgbClr val="4C0026"/>
                </a:solidFill>
                <a:ea typeface="ヒラギノ角ゴ Pro W3" charset="-128"/>
              </a:rPr>
              <a:t>􀂾 gli strumenti non sono ancora stati individuati</a:t>
            </a:r>
            <a:r>
              <a:rPr lang="it-IT" sz="2400" dirty="0" smtClean="0"/>
              <a:t>.</a:t>
            </a:r>
          </a:p>
        </p:txBody>
      </p:sp>
      <p:pic>
        <p:nvPicPr>
          <p:cNvPr id="1579010"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 calcmode="lin" valueType="num">
                                      <p:cBhvr additive="base">
                                        <p:cTn id="7" dur="500" fill="hold"/>
                                        <p:tgtEl>
                                          <p:spTgt spid="1009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9667">
                                            <p:txEl>
                                              <p:pRg st="1" end="1"/>
                                            </p:txEl>
                                          </p:spTgt>
                                        </p:tgtEl>
                                        <p:attrNameLst>
                                          <p:attrName>style.visibility</p:attrName>
                                        </p:attrNameLst>
                                      </p:cBhvr>
                                      <p:to>
                                        <p:strVal val="visible"/>
                                      </p:to>
                                    </p:set>
                                    <p:anim calcmode="lin" valueType="num">
                                      <p:cBhvr additive="base">
                                        <p:cTn id="13" dur="500" fill="hold"/>
                                        <p:tgtEl>
                                          <p:spTgt spid="1009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9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9667">
                                            <p:txEl>
                                              <p:pRg st="2" end="2"/>
                                            </p:txEl>
                                          </p:spTgt>
                                        </p:tgtEl>
                                        <p:attrNameLst>
                                          <p:attrName>style.visibility</p:attrName>
                                        </p:attrNameLst>
                                      </p:cBhvr>
                                      <p:to>
                                        <p:strVal val="visible"/>
                                      </p:to>
                                    </p:set>
                                    <p:anim calcmode="lin" valueType="num">
                                      <p:cBhvr additive="base">
                                        <p:cTn id="19" dur="500" fill="hold"/>
                                        <p:tgtEl>
                                          <p:spTgt spid="1009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9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9667">
                                            <p:txEl>
                                              <p:pRg st="3" end="3"/>
                                            </p:txEl>
                                          </p:spTgt>
                                        </p:tgtEl>
                                        <p:attrNameLst>
                                          <p:attrName>style.visibility</p:attrName>
                                        </p:attrNameLst>
                                      </p:cBhvr>
                                      <p:to>
                                        <p:strVal val="visible"/>
                                      </p:to>
                                    </p:set>
                                    <p:anim calcmode="lin" valueType="num">
                                      <p:cBhvr additive="base">
                                        <p:cTn id="25" dur="500" fill="hold"/>
                                        <p:tgtEl>
                                          <p:spTgt spid="1009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9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9667">
                                            <p:txEl>
                                              <p:pRg st="4" end="4"/>
                                            </p:txEl>
                                          </p:spTgt>
                                        </p:tgtEl>
                                        <p:attrNameLst>
                                          <p:attrName>style.visibility</p:attrName>
                                        </p:attrNameLst>
                                      </p:cBhvr>
                                      <p:to>
                                        <p:strVal val="visible"/>
                                      </p:to>
                                    </p:set>
                                    <p:anim calcmode="lin" valueType="num">
                                      <p:cBhvr additive="base">
                                        <p:cTn id="31" dur="500" fill="hold"/>
                                        <p:tgtEl>
                                          <p:spTgt spid="1009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9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9667">
                                            <p:txEl>
                                              <p:pRg st="6" end="6"/>
                                            </p:txEl>
                                          </p:spTgt>
                                        </p:tgtEl>
                                        <p:attrNameLst>
                                          <p:attrName>style.visibility</p:attrName>
                                        </p:attrNameLst>
                                      </p:cBhvr>
                                      <p:to>
                                        <p:strVal val="visible"/>
                                      </p:to>
                                    </p:set>
                                    <p:anim calcmode="lin" valueType="num">
                                      <p:cBhvr additive="base">
                                        <p:cTn id="37" dur="500" fill="hold"/>
                                        <p:tgtEl>
                                          <p:spTgt spid="10096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9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9667">
                                            <p:txEl>
                                              <p:pRg st="7" end="7"/>
                                            </p:txEl>
                                          </p:spTgt>
                                        </p:tgtEl>
                                        <p:attrNameLst>
                                          <p:attrName>style.visibility</p:attrName>
                                        </p:attrNameLst>
                                      </p:cBhvr>
                                      <p:to>
                                        <p:strVal val="visible"/>
                                      </p:to>
                                    </p:set>
                                    <p:anim calcmode="lin" valueType="num">
                                      <p:cBhvr additive="base">
                                        <p:cTn id="43" dur="500" fill="hold"/>
                                        <p:tgtEl>
                                          <p:spTgt spid="100966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9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9667">
                                            <p:txEl>
                                              <p:pRg st="8" end="8"/>
                                            </p:txEl>
                                          </p:spTgt>
                                        </p:tgtEl>
                                        <p:attrNameLst>
                                          <p:attrName>style.visibility</p:attrName>
                                        </p:attrNameLst>
                                      </p:cBhvr>
                                      <p:to>
                                        <p:strVal val="visible"/>
                                      </p:to>
                                    </p:set>
                                    <p:anim calcmode="lin" valueType="num">
                                      <p:cBhvr additive="base">
                                        <p:cTn id="49" dur="500" fill="hold"/>
                                        <p:tgtEl>
                                          <p:spTgt spid="100966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96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100" name="Rectangle 2"/>
          <p:cNvSpPr>
            <a:spLocks noGrp="1" noChangeArrowheads="1"/>
          </p:cNvSpPr>
          <p:nvPr>
            <p:ph type="title"/>
          </p:nvPr>
        </p:nvSpPr>
        <p:spPr>
          <a:xfrm>
            <a:off x="1258888" y="404813"/>
            <a:ext cx="7345362" cy="431800"/>
          </a:xfrm>
        </p:spPr>
        <p:txBody>
          <a:bodyPr/>
          <a:lstStyle/>
          <a:p>
            <a:r>
              <a:rPr lang="it-IT" sz="2500" smtClean="0">
                <a:effectLst/>
              </a:rPr>
              <a:t>La Pac, i prezzi e la filiera agricola</a:t>
            </a:r>
            <a:r>
              <a:rPr lang="it-IT" smtClean="0">
                <a:effectLst/>
              </a:rPr>
              <a:t> </a:t>
            </a:r>
          </a:p>
        </p:txBody>
      </p:sp>
      <p:sp>
        <p:nvSpPr>
          <p:cNvPr id="1028101" name="Text Box 4"/>
          <p:cNvSpPr txBox="1">
            <a:spLocks noChangeArrowheads="1"/>
          </p:cNvSpPr>
          <p:nvPr/>
        </p:nvSpPr>
        <p:spPr bwMode="auto">
          <a:xfrm>
            <a:off x="1079500" y="5373688"/>
            <a:ext cx="7885113" cy="968375"/>
          </a:xfrm>
          <a:prstGeom prst="rect">
            <a:avLst/>
          </a:prstGeom>
          <a:noFill/>
          <a:ln w="11430" algn="ctr">
            <a:noFill/>
            <a:miter lim="800000"/>
            <a:headEnd/>
            <a:tailEnd/>
          </a:ln>
        </p:spPr>
        <p:txBody>
          <a:bodyPr>
            <a:spAutoFit/>
          </a:bodyPr>
          <a:lstStyle/>
          <a:p>
            <a:pPr indent="3175">
              <a:lnSpc>
                <a:spcPct val="80000"/>
              </a:lnSpc>
              <a:spcBef>
                <a:spcPct val="15000"/>
              </a:spcBef>
            </a:pPr>
            <a:r>
              <a:rPr lang="it-IT" sz="1800">
                <a:solidFill>
                  <a:schemeClr val="tx1"/>
                </a:solidFill>
              </a:rPr>
              <a:t>L’indice dei prezzi agricoli alla produzione è quasi sempre sotto quello dei prezzi dei prodotti alimentari (sia alla produzione che al consumo). Fa eccezione solo il breve periodo della bolla del 2007, subito rientrata</a:t>
            </a:r>
          </a:p>
        </p:txBody>
      </p:sp>
      <p:pic>
        <p:nvPicPr>
          <p:cNvPr id="3" name="Picture 5"/>
          <p:cNvPicPr>
            <a:picLocks noChangeAspect="1" noChangeArrowheads="1"/>
          </p:cNvPicPr>
          <p:nvPr/>
        </p:nvPicPr>
        <p:blipFill>
          <a:blip r:embed="rId2" cstate="print"/>
          <a:srcRect/>
          <a:stretch>
            <a:fillRect/>
          </a:stretch>
        </p:blipFill>
        <p:spPr bwMode="auto">
          <a:xfrm>
            <a:off x="971600" y="980728"/>
            <a:ext cx="7498354" cy="432048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1634" name="Rectangle 2"/>
          <p:cNvSpPr>
            <a:spLocks noChangeArrowheads="1"/>
          </p:cNvSpPr>
          <p:nvPr/>
        </p:nvSpPr>
        <p:spPr bwMode="auto">
          <a:xfrm>
            <a:off x="1143000" y="0"/>
            <a:ext cx="6913563" cy="1249363"/>
          </a:xfrm>
          <a:prstGeom prst="rect">
            <a:avLst/>
          </a:prstGeom>
          <a:noFill/>
          <a:ln w="9525" algn="ctr">
            <a:noFill/>
            <a:miter lim="800000"/>
            <a:headEnd/>
            <a:tailEnd/>
          </a:ln>
          <a:effectLst/>
        </p:spPr>
        <p:txBody>
          <a:bodyPr>
            <a:spAutoFit/>
          </a:bodyPr>
          <a:lstStyle/>
          <a:p>
            <a:pPr>
              <a:defRPr/>
            </a:pPr>
            <a:r>
              <a:rPr lang="it-IT" b="0">
                <a:solidFill>
                  <a:srgbClr val="0000CC"/>
                </a:solidFill>
                <a:effectLst>
                  <a:outerShdw blurRad="38100" dist="38100" dir="2700000" algn="tl">
                    <a:srgbClr val="000000"/>
                  </a:outerShdw>
                </a:effectLst>
                <a:latin typeface="Arial Unicode MS" pitchFamily="34" charset="-128"/>
              </a:rPr>
              <a:t>Prezzi dei </a:t>
            </a:r>
            <a:r>
              <a:rPr lang="it-IT" sz="4400" b="0">
                <a:solidFill>
                  <a:schemeClr val="tx1"/>
                </a:solidFill>
                <a:effectLst>
                  <a:outerShdw blurRad="38100" dist="38100" dir="2700000" algn="tl">
                    <a:srgbClr val="FFFFFF"/>
                  </a:outerShdw>
                </a:effectLst>
                <a:latin typeface="Arial Unicode MS" pitchFamily="34" charset="-128"/>
              </a:rPr>
              <a:t>cereali in Italia</a:t>
            </a:r>
            <a:endParaRPr lang="it-IT" b="0">
              <a:solidFill>
                <a:srgbClr val="0000CC"/>
              </a:solidFill>
              <a:effectLst>
                <a:outerShdw blurRad="38100" dist="38100" dir="2700000" algn="tl">
                  <a:srgbClr val="000000"/>
                </a:outerShdw>
              </a:effectLst>
              <a:latin typeface="Arial Unicode MS" pitchFamily="34" charset="-128"/>
            </a:endParaRPr>
          </a:p>
          <a:p>
            <a:pPr>
              <a:defRPr/>
            </a:pPr>
            <a:r>
              <a:rPr lang="it-IT" b="0">
                <a:solidFill>
                  <a:srgbClr val="0000CC"/>
                </a:solidFill>
                <a:effectLst>
                  <a:outerShdw blurRad="38100" dist="38100" dir="2700000" algn="tl">
                    <a:srgbClr val="000000"/>
                  </a:outerShdw>
                </a:effectLst>
                <a:latin typeface="Arial Unicode MS" pitchFamily="34" charset="-128"/>
              </a:rPr>
              <a:t>dal 2004 al 2011</a:t>
            </a:r>
          </a:p>
        </p:txBody>
      </p:sp>
      <p:graphicFrame>
        <p:nvGraphicFramePr>
          <p:cNvPr id="1117187" name="Object 6"/>
          <p:cNvGraphicFramePr>
            <a:graphicFrameLocks noChangeAspect="1"/>
          </p:cNvGraphicFramePr>
          <p:nvPr/>
        </p:nvGraphicFramePr>
        <p:xfrm>
          <a:off x="19050" y="1268413"/>
          <a:ext cx="9124950" cy="5343525"/>
        </p:xfrm>
        <a:graphic>
          <a:graphicData uri="http://schemas.openxmlformats.org/presentationml/2006/ole">
            <mc:AlternateContent xmlns:mc="http://schemas.openxmlformats.org/markup-compatibility/2006">
              <mc:Choice xmlns:v="urn:schemas-microsoft-com:vml" Requires="v">
                <p:oleObj spid="_x0000_s1117189" name="Grafico" r:id="rId4" imgW="9124950" imgH="5343525" progId="Excel.Sheet.8">
                  <p:embed/>
                </p:oleObj>
              </mc:Choice>
              <mc:Fallback>
                <p:oleObj name="Grafico" r:id="rId4" imgW="9124950" imgH="5343525"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268413"/>
                        <a:ext cx="9124950" cy="534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4" name="Rectangle 2"/>
          <p:cNvSpPr>
            <a:spLocks noChangeArrowheads="1"/>
          </p:cNvSpPr>
          <p:nvPr/>
        </p:nvSpPr>
        <p:spPr bwMode="auto">
          <a:xfrm>
            <a:off x="827088" y="260350"/>
            <a:ext cx="7677150" cy="762000"/>
          </a:xfrm>
          <a:prstGeom prst="rect">
            <a:avLst/>
          </a:prstGeom>
          <a:noFill/>
          <a:ln w="9525" algn="ctr">
            <a:noFill/>
            <a:miter lim="800000"/>
            <a:headEnd/>
            <a:tailEnd/>
          </a:ln>
          <a:effectLst/>
        </p:spPr>
        <p:txBody>
          <a:bodyPr>
            <a:spAutoFit/>
          </a:bodyPr>
          <a:lstStyle/>
          <a:p>
            <a:pPr>
              <a:defRPr/>
            </a:pPr>
            <a:r>
              <a:rPr lang="it-IT" sz="4400" b="0">
                <a:solidFill>
                  <a:schemeClr val="tx1"/>
                </a:solidFill>
                <a:effectLst>
                  <a:outerShdw blurRad="38100" dist="38100" dir="2700000" algn="tl">
                    <a:srgbClr val="FFFFFF"/>
                  </a:outerShdw>
                </a:effectLst>
                <a:latin typeface="Arial Unicode MS" pitchFamily="34" charset="-128"/>
              </a:rPr>
              <a:t>Bilancio</a:t>
            </a:r>
            <a:r>
              <a:rPr lang="it-IT" b="0">
                <a:solidFill>
                  <a:srgbClr val="0000CC"/>
                </a:solidFill>
                <a:effectLst>
                  <a:outerShdw blurRad="38100" dist="38100" dir="2700000" algn="tl">
                    <a:srgbClr val="000000"/>
                  </a:outerShdw>
                </a:effectLst>
                <a:latin typeface="Arial Unicode MS" pitchFamily="34" charset="-128"/>
              </a:rPr>
              <a:t> di cereali nel mondo</a:t>
            </a:r>
          </a:p>
        </p:txBody>
      </p:sp>
      <p:graphicFrame>
        <p:nvGraphicFramePr>
          <p:cNvPr id="1508355" name="Object 72"/>
          <p:cNvGraphicFramePr>
            <a:graphicFrameLocks noChangeAspect="1"/>
          </p:cNvGraphicFramePr>
          <p:nvPr/>
        </p:nvGraphicFramePr>
        <p:xfrm>
          <a:off x="539750" y="1341438"/>
          <a:ext cx="7920038" cy="5024437"/>
        </p:xfrm>
        <a:graphic>
          <a:graphicData uri="http://schemas.openxmlformats.org/presentationml/2006/ole">
            <mc:AlternateContent xmlns:mc="http://schemas.openxmlformats.org/markup-compatibility/2006">
              <mc:Choice xmlns:v="urn:schemas-microsoft-com:vml" Requires="v">
                <p:oleObj spid="_x0000_s1482756" name="Grafico" r:id="rId3" imgW="6381750" imgH="4048125" progId="Excel.Sheet.8">
                  <p:embed/>
                </p:oleObj>
              </mc:Choice>
              <mc:Fallback>
                <p:oleObj name="Grafico" r:id="rId3" imgW="6381750" imgH="4048125" progId="Excel.Sheet.8">
                  <p:embed/>
                  <p:pic>
                    <p:nvPicPr>
                      <p:cNvPr id="0" name="Object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7920038" cy="502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827088" y="333375"/>
            <a:ext cx="8066087" cy="486287"/>
          </a:xfrm>
          <a:prstGeom prst="rect">
            <a:avLst/>
          </a:prstGeom>
          <a:noFill/>
          <a:ln w="9525">
            <a:noFill/>
            <a:miter lim="800000"/>
            <a:headEnd/>
            <a:tailEnd/>
          </a:ln>
        </p:spPr>
        <p:txBody>
          <a:bodyPr>
            <a:spAutoFit/>
          </a:bodyPr>
          <a:lstStyle/>
          <a:p>
            <a:pPr marL="542925" indent="-457200" algn="ctr" eaLnBrk="0" hangingPunct="0">
              <a:lnSpc>
                <a:spcPct val="80000"/>
              </a:lnSpc>
              <a:spcBef>
                <a:spcPct val="50000"/>
              </a:spcBef>
              <a:buClr>
                <a:schemeClr val="tx1"/>
              </a:buClr>
              <a:buFont typeface="Wingdings" pitchFamily="2" charset="2"/>
              <a:buNone/>
            </a:pPr>
            <a:r>
              <a:rPr lang="it-IT" dirty="0" smtClean="0">
                <a:solidFill>
                  <a:srgbClr val="FF0000"/>
                </a:solidFill>
                <a:cs typeface="Times New Roman" pitchFamily="18" charset="0"/>
              </a:rPr>
              <a:t>Lo sviluppo rurale</a:t>
            </a:r>
            <a:endParaRPr lang="it-IT" dirty="0">
              <a:solidFill>
                <a:srgbClr val="FF0000"/>
              </a:solidFill>
              <a:cs typeface="Times New Roman" pitchFamily="18" charset="0"/>
            </a:endParaRPr>
          </a:p>
        </p:txBody>
      </p:sp>
      <p:sp>
        <p:nvSpPr>
          <p:cNvPr id="702467" name="Rectangle 16"/>
          <p:cNvSpPr>
            <a:spLocks noChangeArrowheads="1"/>
          </p:cNvSpPr>
          <p:nvPr/>
        </p:nvSpPr>
        <p:spPr bwMode="auto">
          <a:xfrm>
            <a:off x="684213" y="1557338"/>
            <a:ext cx="8280400" cy="460851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accent2"/>
              </a:buClr>
              <a:buFont typeface="Wingdings" pitchFamily="2" charset="2"/>
              <a:buChar char="v"/>
            </a:pPr>
            <a:endParaRPr lang="it-IT" sz="2400" b="0" i="1" dirty="0" smtClean="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400" b="0" i="1" dirty="0" smtClean="0">
                <a:solidFill>
                  <a:srgbClr val="006600"/>
                </a:solidFill>
              </a:rPr>
              <a:t>Nuovi obiettivi: ambiente, cambiamento climatico e innovazione</a:t>
            </a:r>
          </a:p>
          <a:p>
            <a:pPr marL="342900" indent="-342900" eaLnBrk="0" hangingPunct="0">
              <a:lnSpc>
                <a:spcPct val="80000"/>
              </a:lnSpc>
              <a:spcBef>
                <a:spcPct val="20000"/>
              </a:spcBef>
              <a:buClr>
                <a:schemeClr val="accent2"/>
              </a:buClr>
              <a:buFont typeface="Wingdings" pitchFamily="2" charset="2"/>
              <a:buChar char="v"/>
            </a:pPr>
            <a:endParaRPr lang="it-IT" sz="2400" b="0" i="1" dirty="0" smtClean="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400" b="0" i="1" dirty="0" smtClean="0">
                <a:solidFill>
                  <a:srgbClr val="006600"/>
                </a:solidFill>
              </a:rPr>
              <a:t>Le diverse misure vanno integrate in pacchetti specifici, rivolti a particolari obiettivi o gruppi di beneficiari (piccoli agricoltori, giovani, aree di montagna)</a:t>
            </a:r>
          </a:p>
          <a:p>
            <a:pPr marL="342900" indent="-342900" eaLnBrk="0" hangingPunct="0">
              <a:lnSpc>
                <a:spcPct val="80000"/>
              </a:lnSpc>
              <a:spcBef>
                <a:spcPct val="20000"/>
              </a:spcBef>
              <a:buClr>
                <a:schemeClr val="accent2"/>
              </a:buClr>
              <a:buFont typeface="Wingdings" pitchFamily="2" charset="2"/>
              <a:buChar char="v"/>
            </a:pPr>
            <a:endParaRPr lang="it-IT" sz="2400" b="0" i="1" dirty="0" smtClean="0">
              <a:solidFill>
                <a:srgbClr val="006600"/>
              </a:solidFill>
            </a:endParaRPr>
          </a:p>
          <a:p>
            <a:pPr marL="342900" indent="-342900" eaLnBrk="0" hangingPunct="0">
              <a:lnSpc>
                <a:spcPct val="80000"/>
              </a:lnSpc>
              <a:spcBef>
                <a:spcPct val="20000"/>
              </a:spcBef>
              <a:buClr>
                <a:schemeClr val="accent2"/>
              </a:buClr>
              <a:buFont typeface="Wingdings" pitchFamily="2" charset="2"/>
              <a:buChar char="v"/>
            </a:pPr>
            <a:r>
              <a:rPr lang="it-IT" sz="2400" b="0" i="1" dirty="0" smtClean="0">
                <a:solidFill>
                  <a:srgbClr val="006600"/>
                </a:solidFill>
              </a:rPr>
              <a:t>Misure per la gestione del rischio e la stabilizzazione dei redditi</a:t>
            </a:r>
            <a:endParaRPr lang="it-IT" sz="2400" b="0" i="1" dirty="0" smtClean="0">
              <a:solidFill>
                <a:schemeClr val="tx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2466">
                                            <p:txEl>
                                              <p:pRg st="0" end="0"/>
                                            </p:txEl>
                                          </p:spTgt>
                                        </p:tgtEl>
                                        <p:attrNameLst>
                                          <p:attrName>style.visibility</p:attrName>
                                        </p:attrNameLst>
                                      </p:cBhvr>
                                      <p:to>
                                        <p:strVal val="visible"/>
                                      </p:to>
                                    </p:set>
                                    <p:animEffect transition="in" filter="dissolve">
                                      <p:cBhvr>
                                        <p:cTn id="7" dur="500"/>
                                        <p:tgtEl>
                                          <p:spTgt spid="70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702467"/>
                                        </p:tgtEl>
                                        <p:attrNameLst>
                                          <p:attrName>style.visibility</p:attrName>
                                        </p:attrNameLst>
                                      </p:cBhvr>
                                      <p:to>
                                        <p:strVal val="visible"/>
                                      </p:to>
                                    </p:set>
                                    <p:animEffect transition="in" filter="fade">
                                      <p:cBhvr>
                                        <p:cTn id="12" dur="800" decel="100000"/>
                                        <p:tgtEl>
                                          <p:spTgt spid="702467"/>
                                        </p:tgtEl>
                                      </p:cBhvr>
                                    </p:animEffect>
                                    <p:anim calcmode="lin" valueType="num">
                                      <p:cBhvr>
                                        <p:cTn id="13" dur="800" decel="100000" fill="hold"/>
                                        <p:tgtEl>
                                          <p:spTgt spid="702467"/>
                                        </p:tgtEl>
                                        <p:attrNameLst>
                                          <p:attrName>style.rotation</p:attrName>
                                        </p:attrNameLst>
                                      </p:cBhvr>
                                      <p:tavLst>
                                        <p:tav tm="0">
                                          <p:val>
                                            <p:fltVal val="-90"/>
                                          </p:val>
                                        </p:tav>
                                        <p:tav tm="100000">
                                          <p:val>
                                            <p:fltVal val="0"/>
                                          </p:val>
                                        </p:tav>
                                      </p:tavLst>
                                    </p:anim>
                                    <p:anim calcmode="lin" valueType="num">
                                      <p:cBhvr>
                                        <p:cTn id="14" dur="800" decel="100000" fill="hold"/>
                                        <p:tgtEl>
                                          <p:spTgt spid="702467"/>
                                        </p:tgtEl>
                                        <p:attrNameLst>
                                          <p:attrName>ppt_x</p:attrName>
                                        </p:attrNameLst>
                                      </p:cBhvr>
                                      <p:tavLst>
                                        <p:tav tm="0">
                                          <p:val>
                                            <p:strVal val="#ppt_x+0.4"/>
                                          </p:val>
                                        </p:tav>
                                        <p:tav tm="100000">
                                          <p:val>
                                            <p:strVal val="#ppt_x-0.05"/>
                                          </p:val>
                                        </p:tav>
                                      </p:tavLst>
                                    </p:anim>
                                    <p:anim calcmode="lin" valueType="num">
                                      <p:cBhvr>
                                        <p:cTn id="15" dur="800" decel="100000" fill="hold"/>
                                        <p:tgtEl>
                                          <p:spTgt spid="70246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0246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024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6" grpId="0" build="p" bldLvl="2" autoUpdateAnimBg="0"/>
      <p:bldP spid="70246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2097" name="Rectangle 2"/>
          <p:cNvSpPr>
            <a:spLocks noGrp="1" noChangeArrowheads="1"/>
          </p:cNvSpPr>
          <p:nvPr>
            <p:ph type="title" idx="4294967295"/>
          </p:nvPr>
        </p:nvSpPr>
        <p:spPr>
          <a:xfrm>
            <a:off x="900113" y="381000"/>
            <a:ext cx="7862887" cy="600075"/>
          </a:xfrm>
          <a:noFill/>
        </p:spPr>
        <p:txBody>
          <a:bodyPr/>
          <a:lstStyle/>
          <a:p>
            <a:r>
              <a:rPr lang="it-IT" sz="2400" smtClean="0">
                <a:effectLst/>
              </a:rPr>
              <a:t>Cosa deve fare l’imprenditore agricolo?</a:t>
            </a:r>
            <a:br>
              <a:rPr lang="it-IT" sz="2400" smtClean="0">
                <a:effectLst/>
              </a:rPr>
            </a:br>
            <a:r>
              <a:rPr lang="it-IT" sz="2400" smtClean="0">
                <a:effectLst/>
              </a:rPr>
              <a:t>(1/2)</a:t>
            </a:r>
          </a:p>
        </p:txBody>
      </p:sp>
      <p:sp>
        <p:nvSpPr>
          <p:cNvPr id="1056771" name="Rectangle 3"/>
          <p:cNvSpPr>
            <a:spLocks noChangeArrowheads="1"/>
          </p:cNvSpPr>
          <p:nvPr/>
        </p:nvSpPr>
        <p:spPr bwMode="auto">
          <a:xfrm>
            <a:off x="395288" y="1268413"/>
            <a:ext cx="8424862" cy="5400675"/>
          </a:xfrm>
          <a:prstGeom prst="rect">
            <a:avLst/>
          </a:prstGeom>
          <a:noFill/>
          <a:ln w="9525" algn="ctr">
            <a:noFill/>
            <a:miter lim="800000"/>
            <a:headEnd/>
            <a:tailEnd/>
          </a:ln>
        </p:spPr>
        <p:txBody>
          <a:bodyPr/>
          <a:lstStyle/>
          <a:p>
            <a:pPr marL="581025" lvl="1" indent="-401638">
              <a:spcAft>
                <a:spcPct val="30000"/>
              </a:spcAft>
              <a:buClr>
                <a:srgbClr val="003366"/>
              </a:buClr>
              <a:buFontTx/>
              <a:buAutoNum type="arabicPeriod"/>
            </a:pPr>
            <a:r>
              <a:rPr lang="it-IT" sz="1700">
                <a:solidFill>
                  <a:srgbClr val="FF0000"/>
                </a:solidFill>
                <a:latin typeface="Arial" charset="0"/>
                <a:ea typeface="ヒラギノ角ゴ Pro W3"/>
                <a:cs typeface="ヒラギノ角ゴ Pro W3"/>
              </a:rPr>
              <a:t>Un cambiamento radicale per le imprese con la nuova Pac</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Dal 2014 termina la stagione in cui i pagamenti diretti della Pac consentivano alle imprese di fare reddito o di garantire la sopravvivenza</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Il ruolo di orientamento produttivo della Pac si è concluso definitivamente</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Le scelte produttive saranno condizionate solo marginalmente dalla Pac (es. Articolo 68)</a:t>
            </a:r>
          </a:p>
          <a:p>
            <a:pPr marL="1263650" lvl="2" indent="-457200">
              <a:spcAft>
                <a:spcPct val="30000"/>
              </a:spcAft>
              <a:buClr>
                <a:srgbClr val="003366"/>
              </a:buClr>
            </a:pPr>
            <a:endParaRPr lang="it-IT" sz="1600" i="1">
              <a:solidFill>
                <a:srgbClr val="4C0026"/>
              </a:solidFill>
              <a:ea typeface="ヒラギノ角ゴ Pro W3"/>
              <a:cs typeface="ヒラギノ角ゴ Pro W3"/>
            </a:endParaRPr>
          </a:p>
          <a:p>
            <a:pPr marL="581025" lvl="1" indent="-401638">
              <a:spcAft>
                <a:spcPct val="30000"/>
              </a:spcAft>
              <a:buClr>
                <a:srgbClr val="003366"/>
              </a:buClr>
              <a:buFontTx/>
              <a:buAutoNum type="arabicPeriod"/>
            </a:pPr>
            <a:r>
              <a:rPr lang="it-IT" sz="1700">
                <a:solidFill>
                  <a:srgbClr val="FF0000"/>
                </a:solidFill>
                <a:latin typeface="Arial" charset="0"/>
                <a:ea typeface="ヒラギノ角ゴ Pro W3"/>
                <a:cs typeface="ヒラギノ角ゴ Pro W3"/>
              </a:rPr>
              <a:t>Non serve la Pac, occorre la competitività</a:t>
            </a:r>
            <a:r>
              <a:rPr lang="it-IT" sz="1700">
                <a:solidFill>
                  <a:srgbClr val="FF0000"/>
                </a:solidFill>
                <a:ea typeface="ヒラギノ角ゴ Pro W3"/>
                <a:cs typeface="ヒラギノ角ゴ Pro W3"/>
              </a:rPr>
              <a:t>  </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il reddito dipende da tre variabili: </a:t>
            </a:r>
          </a:p>
          <a:p>
            <a:pPr marL="1885950" lvl="3" indent="-381000">
              <a:spcAft>
                <a:spcPct val="30000"/>
              </a:spcAft>
              <a:buClr>
                <a:srgbClr val="003366"/>
              </a:buClr>
              <a:buFontTx/>
              <a:buChar char="•"/>
            </a:pPr>
            <a:r>
              <a:rPr lang="it-IT" sz="1400">
                <a:solidFill>
                  <a:srgbClr val="000058"/>
                </a:solidFill>
                <a:ea typeface="ヒラギノ角ゴ Pro W3"/>
                <a:cs typeface="ヒラギノ角ゴ Pro W3"/>
              </a:rPr>
              <a:t>prezzi di mercato: </a:t>
            </a:r>
            <a:r>
              <a:rPr lang="it-IT" sz="1200">
                <a:solidFill>
                  <a:srgbClr val="000058"/>
                </a:solidFill>
                <a:ea typeface="ヒラギノ角ゴ Pro W3"/>
                <a:cs typeface="ヒラギノ角ゴ Pro W3"/>
              </a:rPr>
              <a:t>Vedi effetti dell’aumento dei prezzi dal luglio 2010 ad oggi</a:t>
            </a:r>
          </a:p>
          <a:p>
            <a:pPr marL="1885950" lvl="3" indent="-381000">
              <a:spcAft>
                <a:spcPct val="30000"/>
              </a:spcAft>
              <a:buClr>
                <a:srgbClr val="003366"/>
              </a:buClr>
              <a:buFontTx/>
              <a:buChar char="•"/>
            </a:pPr>
            <a:r>
              <a:rPr lang="it-IT" sz="1400">
                <a:solidFill>
                  <a:srgbClr val="000058"/>
                </a:solidFill>
                <a:ea typeface="ヒラギノ角ゴ Pro W3"/>
                <a:cs typeface="ヒラギノ角ゴ Pro W3"/>
              </a:rPr>
              <a:t>rese</a:t>
            </a:r>
          </a:p>
          <a:p>
            <a:pPr marL="1885950" lvl="3" indent="-381000">
              <a:spcAft>
                <a:spcPct val="30000"/>
              </a:spcAft>
              <a:buClr>
                <a:srgbClr val="003366"/>
              </a:buClr>
              <a:buFontTx/>
              <a:buChar char="•"/>
            </a:pPr>
            <a:r>
              <a:rPr lang="it-IT" sz="1400">
                <a:solidFill>
                  <a:srgbClr val="000058"/>
                </a:solidFill>
                <a:ea typeface="ヒラギノ角ゴ Pro W3"/>
                <a:cs typeface="ヒラギノ角ゴ Pro W3"/>
              </a:rPr>
              <a:t>costi di produzione</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il reddito dipende dal mercato e dall’efficienza tecnico-economica</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utilizzo della pianificazione economico-finanziaria aziendale</a:t>
            </a:r>
          </a:p>
          <a:p>
            <a:pPr marL="1263650" lvl="2" indent="-457200">
              <a:spcAft>
                <a:spcPct val="30000"/>
              </a:spcAft>
              <a:buClr>
                <a:srgbClr val="003366"/>
              </a:buClr>
              <a:buFontTx/>
              <a:buChar char="–"/>
            </a:pPr>
            <a:r>
              <a:rPr lang="it-IT" sz="1600" i="1">
                <a:solidFill>
                  <a:srgbClr val="4C0026"/>
                </a:solidFill>
                <a:ea typeface="ヒラギノ角ゴ Pro W3"/>
                <a:cs typeface="ヒラギノ角ゴ Pro W3"/>
              </a:rPr>
              <a:t>pianificazione in condizioni di volatilità e di incertezza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6771">
                                            <p:txEl>
                                              <p:pRg st="0" end="0"/>
                                            </p:txEl>
                                          </p:spTgt>
                                        </p:tgtEl>
                                        <p:attrNameLst>
                                          <p:attrName>style.visibility</p:attrName>
                                        </p:attrNameLst>
                                      </p:cBhvr>
                                      <p:to>
                                        <p:strVal val="visible"/>
                                      </p:to>
                                    </p:set>
                                    <p:anim calcmode="lin" valueType="num">
                                      <p:cBhvr additive="base">
                                        <p:cTn id="7" dur="500" fill="hold"/>
                                        <p:tgtEl>
                                          <p:spTgt spid="1056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6771">
                                            <p:txEl>
                                              <p:pRg st="1" end="1"/>
                                            </p:txEl>
                                          </p:spTgt>
                                        </p:tgtEl>
                                        <p:attrNameLst>
                                          <p:attrName>style.visibility</p:attrName>
                                        </p:attrNameLst>
                                      </p:cBhvr>
                                      <p:to>
                                        <p:strVal val="visible"/>
                                      </p:to>
                                    </p:set>
                                    <p:anim calcmode="lin" valueType="num">
                                      <p:cBhvr additive="base">
                                        <p:cTn id="13" dur="500" fill="hold"/>
                                        <p:tgtEl>
                                          <p:spTgt spid="1056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6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6771">
                                            <p:txEl>
                                              <p:pRg st="2" end="2"/>
                                            </p:txEl>
                                          </p:spTgt>
                                        </p:tgtEl>
                                        <p:attrNameLst>
                                          <p:attrName>style.visibility</p:attrName>
                                        </p:attrNameLst>
                                      </p:cBhvr>
                                      <p:to>
                                        <p:strVal val="visible"/>
                                      </p:to>
                                    </p:set>
                                    <p:anim calcmode="lin" valueType="num">
                                      <p:cBhvr additive="base">
                                        <p:cTn id="19" dur="500" fill="hold"/>
                                        <p:tgtEl>
                                          <p:spTgt spid="1056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6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6771">
                                            <p:txEl>
                                              <p:pRg st="3" end="3"/>
                                            </p:txEl>
                                          </p:spTgt>
                                        </p:tgtEl>
                                        <p:attrNameLst>
                                          <p:attrName>style.visibility</p:attrName>
                                        </p:attrNameLst>
                                      </p:cBhvr>
                                      <p:to>
                                        <p:strVal val="visible"/>
                                      </p:to>
                                    </p:set>
                                    <p:anim calcmode="lin" valueType="num">
                                      <p:cBhvr additive="base">
                                        <p:cTn id="25" dur="500" fill="hold"/>
                                        <p:tgtEl>
                                          <p:spTgt spid="1056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6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6771">
                                            <p:txEl>
                                              <p:pRg st="5" end="5"/>
                                            </p:txEl>
                                          </p:spTgt>
                                        </p:tgtEl>
                                        <p:attrNameLst>
                                          <p:attrName>style.visibility</p:attrName>
                                        </p:attrNameLst>
                                      </p:cBhvr>
                                      <p:to>
                                        <p:strVal val="visible"/>
                                      </p:to>
                                    </p:set>
                                    <p:anim calcmode="lin" valueType="num">
                                      <p:cBhvr additive="base">
                                        <p:cTn id="31" dur="500" fill="hold"/>
                                        <p:tgtEl>
                                          <p:spTgt spid="1056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6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6771">
                                            <p:txEl>
                                              <p:pRg st="6" end="6"/>
                                            </p:txEl>
                                          </p:spTgt>
                                        </p:tgtEl>
                                        <p:attrNameLst>
                                          <p:attrName>style.visibility</p:attrName>
                                        </p:attrNameLst>
                                      </p:cBhvr>
                                      <p:to>
                                        <p:strVal val="visible"/>
                                      </p:to>
                                    </p:set>
                                    <p:anim calcmode="lin" valueType="num">
                                      <p:cBhvr additive="base">
                                        <p:cTn id="37" dur="500" fill="hold"/>
                                        <p:tgtEl>
                                          <p:spTgt spid="1056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6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6771">
                                            <p:txEl>
                                              <p:pRg st="7" end="7"/>
                                            </p:txEl>
                                          </p:spTgt>
                                        </p:tgtEl>
                                        <p:attrNameLst>
                                          <p:attrName>style.visibility</p:attrName>
                                        </p:attrNameLst>
                                      </p:cBhvr>
                                      <p:to>
                                        <p:strVal val="visible"/>
                                      </p:to>
                                    </p:set>
                                    <p:anim calcmode="lin" valueType="num">
                                      <p:cBhvr additive="base">
                                        <p:cTn id="43" dur="500" fill="hold"/>
                                        <p:tgtEl>
                                          <p:spTgt spid="10567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6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6771">
                                            <p:txEl>
                                              <p:pRg st="8" end="8"/>
                                            </p:txEl>
                                          </p:spTgt>
                                        </p:tgtEl>
                                        <p:attrNameLst>
                                          <p:attrName>style.visibility</p:attrName>
                                        </p:attrNameLst>
                                      </p:cBhvr>
                                      <p:to>
                                        <p:strVal val="visible"/>
                                      </p:to>
                                    </p:set>
                                    <p:anim calcmode="lin" valueType="num">
                                      <p:cBhvr additive="base">
                                        <p:cTn id="49" dur="500" fill="hold"/>
                                        <p:tgtEl>
                                          <p:spTgt spid="105677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67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56771">
                                            <p:txEl>
                                              <p:pRg st="9" end="9"/>
                                            </p:txEl>
                                          </p:spTgt>
                                        </p:tgtEl>
                                        <p:attrNameLst>
                                          <p:attrName>style.visibility</p:attrName>
                                        </p:attrNameLst>
                                      </p:cBhvr>
                                      <p:to>
                                        <p:strVal val="visible"/>
                                      </p:to>
                                    </p:set>
                                    <p:anim calcmode="lin" valueType="num">
                                      <p:cBhvr additive="base">
                                        <p:cTn id="55" dur="500" fill="hold"/>
                                        <p:tgtEl>
                                          <p:spTgt spid="105677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567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56771">
                                            <p:txEl>
                                              <p:pRg st="10" end="10"/>
                                            </p:txEl>
                                          </p:spTgt>
                                        </p:tgtEl>
                                        <p:attrNameLst>
                                          <p:attrName>style.visibility</p:attrName>
                                        </p:attrNameLst>
                                      </p:cBhvr>
                                      <p:to>
                                        <p:strVal val="visible"/>
                                      </p:to>
                                    </p:set>
                                    <p:anim calcmode="lin" valueType="num">
                                      <p:cBhvr additive="base">
                                        <p:cTn id="61" dur="500" fill="hold"/>
                                        <p:tgtEl>
                                          <p:spTgt spid="105677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56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56771">
                                            <p:txEl>
                                              <p:pRg st="11" end="11"/>
                                            </p:txEl>
                                          </p:spTgt>
                                        </p:tgtEl>
                                        <p:attrNameLst>
                                          <p:attrName>style.visibility</p:attrName>
                                        </p:attrNameLst>
                                      </p:cBhvr>
                                      <p:to>
                                        <p:strVal val="visible"/>
                                      </p:to>
                                    </p:set>
                                    <p:anim calcmode="lin" valueType="num">
                                      <p:cBhvr additive="base">
                                        <p:cTn id="67" dur="500" fill="hold"/>
                                        <p:tgtEl>
                                          <p:spTgt spid="105677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567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56771">
                                            <p:txEl>
                                              <p:pRg st="12" end="12"/>
                                            </p:txEl>
                                          </p:spTgt>
                                        </p:tgtEl>
                                        <p:attrNameLst>
                                          <p:attrName>style.visibility</p:attrName>
                                        </p:attrNameLst>
                                      </p:cBhvr>
                                      <p:to>
                                        <p:strVal val="visible"/>
                                      </p:to>
                                    </p:set>
                                    <p:anim calcmode="lin" valueType="num">
                                      <p:cBhvr additive="base">
                                        <p:cTn id="73" dur="500" fill="hold"/>
                                        <p:tgtEl>
                                          <p:spTgt spid="105677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567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21" name="Rectangle 2"/>
          <p:cNvSpPr>
            <a:spLocks noGrp="1" noChangeArrowheads="1"/>
          </p:cNvSpPr>
          <p:nvPr>
            <p:ph type="title" idx="4294967295"/>
          </p:nvPr>
        </p:nvSpPr>
        <p:spPr>
          <a:xfrm>
            <a:off x="900113" y="381000"/>
            <a:ext cx="7862887" cy="600075"/>
          </a:xfrm>
          <a:noFill/>
        </p:spPr>
        <p:txBody>
          <a:bodyPr/>
          <a:lstStyle/>
          <a:p>
            <a:r>
              <a:rPr lang="it-IT" sz="2400" smtClean="0">
                <a:effectLst/>
              </a:rPr>
              <a:t>Cosa deve fare l’imprenditore agricolo?</a:t>
            </a:r>
            <a:br>
              <a:rPr lang="it-IT" sz="2400" smtClean="0">
                <a:effectLst/>
              </a:rPr>
            </a:br>
            <a:r>
              <a:rPr lang="it-IT" sz="2400" smtClean="0">
                <a:effectLst/>
              </a:rPr>
              <a:t> (2/2)</a:t>
            </a:r>
          </a:p>
        </p:txBody>
      </p:sp>
      <p:sp>
        <p:nvSpPr>
          <p:cNvPr id="1057795" name="Rectangle 3"/>
          <p:cNvSpPr>
            <a:spLocks noChangeArrowheads="1"/>
          </p:cNvSpPr>
          <p:nvPr/>
        </p:nvSpPr>
        <p:spPr bwMode="auto">
          <a:xfrm>
            <a:off x="395288" y="1268413"/>
            <a:ext cx="8424862" cy="5400675"/>
          </a:xfrm>
          <a:prstGeom prst="rect">
            <a:avLst/>
          </a:prstGeom>
          <a:noFill/>
          <a:ln w="9525" algn="ctr">
            <a:noFill/>
            <a:miter lim="800000"/>
            <a:headEnd/>
            <a:tailEnd/>
          </a:ln>
        </p:spPr>
        <p:txBody>
          <a:bodyPr/>
          <a:lstStyle/>
          <a:p>
            <a:pPr marL="581025" lvl="1" indent="-401638">
              <a:spcAft>
                <a:spcPct val="30000"/>
              </a:spcAft>
              <a:buClr>
                <a:srgbClr val="003366"/>
              </a:buClr>
              <a:buFontTx/>
              <a:buAutoNum type="arabicPeriod" startAt="3"/>
            </a:pPr>
            <a:r>
              <a:rPr lang="it-IT" sz="1700" dirty="0">
                <a:solidFill>
                  <a:srgbClr val="FF0000"/>
                </a:solidFill>
                <a:latin typeface="Arial" charset="0"/>
                <a:ea typeface="ヒラギノ角ゴ Pro W3"/>
                <a:cs typeface="ヒラギノ角ゴ Pro W3"/>
              </a:rPr>
              <a:t>Dare valore aggiunto al prodotto</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Uscire dalla logica di semplice </a:t>
            </a:r>
            <a:r>
              <a:rPr lang="it-IT" sz="1600" i="1" dirty="0" err="1">
                <a:solidFill>
                  <a:srgbClr val="4C0026"/>
                </a:solidFill>
                <a:ea typeface="ヒラギノ角ゴ Pro W3"/>
                <a:cs typeface="ヒラギノ角ゴ Pro W3"/>
              </a:rPr>
              <a:t>commodities</a:t>
            </a:r>
            <a:endParaRPr lang="it-IT" sz="1600" i="1" dirty="0">
              <a:solidFill>
                <a:srgbClr val="4C0026"/>
              </a:solidFill>
              <a:ea typeface="ヒラギノ角ゴ Pro W3"/>
              <a:cs typeface="ヒラギノ角ゴ Pro W3"/>
            </a:endParaRP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Sfruttare l’identità territoriale, tramite filiere </a:t>
            </a:r>
            <a:r>
              <a:rPr lang="it-IT" sz="1600" i="1" dirty="0" smtClean="0">
                <a:solidFill>
                  <a:srgbClr val="4C0026"/>
                </a:solidFill>
                <a:ea typeface="ヒラギノ角ゴ Pro W3"/>
                <a:cs typeface="ヒラギノ角ゴ Pro W3"/>
              </a:rPr>
              <a:t>italiane</a:t>
            </a:r>
            <a:endParaRPr lang="it-IT" sz="1600" i="1" dirty="0">
              <a:solidFill>
                <a:srgbClr val="4C0026"/>
              </a:solidFill>
              <a:ea typeface="ヒラギノ角ゴ Pro W3"/>
              <a:cs typeface="ヒラギノ角ゴ Pro W3"/>
            </a:endParaRPr>
          </a:p>
          <a:p>
            <a:pPr marL="581025" lvl="1" indent="-401638">
              <a:spcAft>
                <a:spcPct val="30000"/>
              </a:spcAft>
              <a:buClr>
                <a:srgbClr val="003366"/>
              </a:buClr>
              <a:buFontTx/>
              <a:buAutoNum type="arabicPeriod" startAt="3"/>
            </a:pPr>
            <a:r>
              <a:rPr lang="it-IT" sz="1700" dirty="0">
                <a:solidFill>
                  <a:srgbClr val="FF0000"/>
                </a:solidFill>
                <a:latin typeface="Arial" charset="0"/>
                <a:ea typeface="ヒラギノ角ゴ Pro W3"/>
                <a:cs typeface="ヒラギノ角ゴ Pro W3"/>
              </a:rPr>
              <a:t>Organizzazione e reti di imprese</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organizzazione di filiera</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la rete: collaborare per competere</a:t>
            </a:r>
            <a:r>
              <a:rPr lang="it-IT" sz="1600" i="1" dirty="0" smtClean="0">
                <a:solidFill>
                  <a:srgbClr val="4C0026"/>
                </a:solidFill>
                <a:ea typeface="ヒラギノ角ゴ Pro W3"/>
                <a:cs typeface="ヒラギノ角ゴ Pro W3"/>
              </a:rPr>
              <a:t>.</a:t>
            </a:r>
          </a:p>
          <a:p>
            <a:pPr marL="1263650" lvl="2" indent="-457200">
              <a:spcAft>
                <a:spcPct val="30000"/>
              </a:spcAft>
              <a:buClr>
                <a:srgbClr val="003366"/>
              </a:buClr>
              <a:buFontTx/>
              <a:buChar char="–"/>
            </a:pPr>
            <a:r>
              <a:rPr lang="it-IT" sz="1600" i="1" dirty="0" smtClean="0">
                <a:solidFill>
                  <a:srgbClr val="4C0026"/>
                </a:solidFill>
                <a:ea typeface="ヒラギノ角ゴ Pro W3"/>
                <a:cs typeface="ヒラギノ角ゴ Pro W3"/>
              </a:rPr>
              <a:t>Capacità di affrontare in modo professionale il problema della variabilità dei prezzi</a:t>
            </a:r>
          </a:p>
          <a:p>
            <a:pPr marL="1263650" lvl="2" indent="-457200">
              <a:spcAft>
                <a:spcPct val="30000"/>
              </a:spcAft>
              <a:buClr>
                <a:srgbClr val="003366"/>
              </a:buClr>
              <a:buFontTx/>
              <a:buChar char="–"/>
            </a:pPr>
            <a:r>
              <a:rPr lang="it-IT" sz="1600" i="1" dirty="0" smtClean="0">
                <a:solidFill>
                  <a:srgbClr val="4C0026"/>
                </a:solidFill>
                <a:ea typeface="ヒラギノ角ゴ Pro W3"/>
                <a:cs typeface="ヒラギノ角ゴ Pro W3"/>
              </a:rPr>
              <a:t>Conoscenze e professionalità elevate, specie sul </a:t>
            </a:r>
            <a:r>
              <a:rPr lang="it-IT" sz="1600" i="1" smtClean="0">
                <a:solidFill>
                  <a:srgbClr val="4C0026"/>
                </a:solidFill>
                <a:ea typeface="ヒラギノ角ゴ Pro W3"/>
                <a:cs typeface="ヒラギノ角ゴ Pro W3"/>
              </a:rPr>
              <a:t>piano commerciale</a:t>
            </a:r>
            <a:endParaRPr lang="it-IT" sz="1600" i="1" dirty="0">
              <a:solidFill>
                <a:srgbClr val="4C0026"/>
              </a:solidFill>
              <a:ea typeface="ヒラギノ角ゴ Pro W3"/>
              <a:cs typeface="ヒラギノ角ゴ Pro W3"/>
            </a:endParaRPr>
          </a:p>
          <a:p>
            <a:pPr marL="581025" lvl="1" indent="-401638">
              <a:spcAft>
                <a:spcPct val="30000"/>
              </a:spcAft>
              <a:buClr>
                <a:srgbClr val="003366"/>
              </a:buClr>
              <a:buFontTx/>
              <a:buAutoNum type="arabicPeriod" startAt="3"/>
            </a:pPr>
            <a:r>
              <a:rPr lang="it-IT" sz="1700" dirty="0">
                <a:solidFill>
                  <a:srgbClr val="FF0000"/>
                </a:solidFill>
                <a:latin typeface="Arial" charset="0"/>
                <a:ea typeface="ヒラギノ角ゴ Pro W3"/>
                <a:cs typeface="ヒラギノ角ゴ Pro W3"/>
              </a:rPr>
              <a:t>Cogliere le opportunità dell’obiettivo della sostenibilità</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Pagamenti per il contrasto ai cambiamenti climatici, </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nuove misure per l’agricoltura verde, </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incentivi </a:t>
            </a:r>
            <a:r>
              <a:rPr lang="it-IT" sz="1600" i="1" dirty="0" err="1" smtClean="0">
                <a:solidFill>
                  <a:srgbClr val="4C0026"/>
                </a:solidFill>
                <a:ea typeface="ヒラギノ角ゴ Pro W3"/>
                <a:cs typeface="ヒラギノ角ゴ Pro W3"/>
              </a:rPr>
              <a:t>agroenergie</a:t>
            </a:r>
            <a:endParaRPr lang="it-IT" sz="1600" i="1" dirty="0">
              <a:solidFill>
                <a:srgbClr val="4C0026"/>
              </a:solidFill>
              <a:ea typeface="ヒラギノ角ゴ Pro W3"/>
              <a:cs typeface="ヒラギノ角ゴ Pro W3"/>
            </a:endParaRPr>
          </a:p>
          <a:p>
            <a:pPr marL="581025" lvl="1" indent="-401638">
              <a:spcAft>
                <a:spcPct val="30000"/>
              </a:spcAft>
              <a:buClr>
                <a:srgbClr val="003366"/>
              </a:buClr>
              <a:buFontTx/>
              <a:buAutoNum type="arabicPeriod" startAt="3"/>
            </a:pPr>
            <a:r>
              <a:rPr lang="it-IT" sz="1700" dirty="0">
                <a:solidFill>
                  <a:srgbClr val="FF0000"/>
                </a:solidFill>
                <a:latin typeface="Arial" charset="0"/>
                <a:ea typeface="ヒラギノ角ゴ Pro W3"/>
                <a:cs typeface="ヒラギノ角ゴ Pro W3"/>
              </a:rPr>
              <a:t>Impatto delle politiche </a:t>
            </a:r>
            <a:r>
              <a:rPr lang="it-IT" sz="1700" dirty="0" err="1">
                <a:solidFill>
                  <a:srgbClr val="FF0000"/>
                </a:solidFill>
                <a:latin typeface="Arial" charset="0"/>
                <a:ea typeface="ヒラギノ角ゴ Pro W3"/>
                <a:cs typeface="ヒラギノ角ゴ Pro W3"/>
              </a:rPr>
              <a:t>agroenergetiche</a:t>
            </a:r>
            <a:endParaRPr lang="it-IT" sz="1700" dirty="0">
              <a:solidFill>
                <a:srgbClr val="FF0000"/>
              </a:solidFill>
              <a:latin typeface="Arial" charset="0"/>
              <a:ea typeface="ヒラギノ角ゴ Pro W3"/>
              <a:cs typeface="ヒラギノ角ゴ Pro W3"/>
            </a:endParaRP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domanda mondiale per utilizzi energetici</a:t>
            </a:r>
          </a:p>
          <a:p>
            <a:pPr marL="1263650" lvl="2" indent="-457200">
              <a:spcAft>
                <a:spcPct val="30000"/>
              </a:spcAft>
              <a:buClr>
                <a:srgbClr val="003366"/>
              </a:buClr>
              <a:buFontTx/>
              <a:buChar char="–"/>
            </a:pPr>
            <a:r>
              <a:rPr lang="it-IT" sz="1600" i="1" dirty="0">
                <a:solidFill>
                  <a:srgbClr val="4C0026"/>
                </a:solidFill>
                <a:ea typeface="ヒラギノ角ゴ Pro W3"/>
                <a:cs typeface="ヒラギノ角ゴ Pro W3"/>
              </a:rPr>
              <a:t>impatti territoriali rilevanti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7795">
                                            <p:txEl>
                                              <p:pRg st="8" end="8"/>
                                            </p:txEl>
                                          </p:spTgt>
                                        </p:tgtEl>
                                        <p:attrNameLst>
                                          <p:attrName>style.visibility</p:attrName>
                                        </p:attrNameLst>
                                      </p:cBhvr>
                                      <p:to>
                                        <p:strVal val="visible"/>
                                      </p:to>
                                    </p:set>
                                    <p:anim calcmode="lin" valueType="num">
                                      <p:cBhvr additive="base">
                                        <p:cTn id="7" dur="500" fill="hold"/>
                                        <p:tgtEl>
                                          <p:spTgt spid="105779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7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7795">
                                            <p:txEl>
                                              <p:pRg st="9" end="9"/>
                                            </p:txEl>
                                          </p:spTgt>
                                        </p:tgtEl>
                                        <p:attrNameLst>
                                          <p:attrName>style.visibility</p:attrName>
                                        </p:attrNameLst>
                                      </p:cBhvr>
                                      <p:to>
                                        <p:strVal val="visible"/>
                                      </p:to>
                                    </p:set>
                                    <p:anim calcmode="lin" valueType="num">
                                      <p:cBhvr additive="base">
                                        <p:cTn id="13" dur="500" fill="hold"/>
                                        <p:tgtEl>
                                          <p:spTgt spid="1057795">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77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7795">
                                            <p:txEl>
                                              <p:pRg st="10" end="10"/>
                                            </p:txEl>
                                          </p:spTgt>
                                        </p:tgtEl>
                                        <p:attrNameLst>
                                          <p:attrName>style.visibility</p:attrName>
                                        </p:attrNameLst>
                                      </p:cBhvr>
                                      <p:to>
                                        <p:strVal val="visible"/>
                                      </p:to>
                                    </p:set>
                                    <p:anim calcmode="lin" valueType="num">
                                      <p:cBhvr additive="base">
                                        <p:cTn id="19" dur="500" fill="hold"/>
                                        <p:tgtEl>
                                          <p:spTgt spid="105779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77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7795">
                                            <p:txEl>
                                              <p:pRg st="11" end="11"/>
                                            </p:txEl>
                                          </p:spTgt>
                                        </p:tgtEl>
                                        <p:attrNameLst>
                                          <p:attrName>style.visibility</p:attrName>
                                        </p:attrNameLst>
                                      </p:cBhvr>
                                      <p:to>
                                        <p:strVal val="visible"/>
                                      </p:to>
                                    </p:set>
                                    <p:anim calcmode="lin" valueType="num">
                                      <p:cBhvr additive="base">
                                        <p:cTn id="25" dur="500" fill="hold"/>
                                        <p:tgtEl>
                                          <p:spTgt spid="1057795">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77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7795">
                                            <p:txEl>
                                              <p:pRg st="12" end="12"/>
                                            </p:txEl>
                                          </p:spTgt>
                                        </p:tgtEl>
                                        <p:attrNameLst>
                                          <p:attrName>style.visibility</p:attrName>
                                        </p:attrNameLst>
                                      </p:cBhvr>
                                      <p:to>
                                        <p:strVal val="visible"/>
                                      </p:to>
                                    </p:set>
                                    <p:anim calcmode="lin" valueType="num">
                                      <p:cBhvr additive="base">
                                        <p:cTn id="31" dur="500" fill="hold"/>
                                        <p:tgtEl>
                                          <p:spTgt spid="105779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77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7795">
                                            <p:txEl>
                                              <p:pRg st="13" end="13"/>
                                            </p:txEl>
                                          </p:spTgt>
                                        </p:tgtEl>
                                        <p:attrNameLst>
                                          <p:attrName>style.visibility</p:attrName>
                                        </p:attrNameLst>
                                      </p:cBhvr>
                                      <p:to>
                                        <p:strVal val="visible"/>
                                      </p:to>
                                    </p:set>
                                    <p:anim calcmode="lin" valueType="num">
                                      <p:cBhvr additive="base">
                                        <p:cTn id="37" dur="500" fill="hold"/>
                                        <p:tgtEl>
                                          <p:spTgt spid="1057795">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779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7795">
                                            <p:txEl>
                                              <p:pRg st="14" end="14"/>
                                            </p:txEl>
                                          </p:spTgt>
                                        </p:tgtEl>
                                        <p:attrNameLst>
                                          <p:attrName>style.visibility</p:attrName>
                                        </p:attrNameLst>
                                      </p:cBhvr>
                                      <p:to>
                                        <p:strVal val="visible"/>
                                      </p:to>
                                    </p:set>
                                    <p:anim calcmode="lin" valueType="num">
                                      <p:cBhvr additive="base">
                                        <p:cTn id="43" dur="500" fill="hold"/>
                                        <p:tgtEl>
                                          <p:spTgt spid="1057795">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779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7795">
                                            <p:txEl>
                                              <p:pRg st="0" end="0"/>
                                            </p:txEl>
                                          </p:spTgt>
                                        </p:tgtEl>
                                        <p:attrNameLst>
                                          <p:attrName>style.visibility</p:attrName>
                                        </p:attrNameLst>
                                      </p:cBhvr>
                                      <p:to>
                                        <p:strVal val="visible"/>
                                      </p:to>
                                    </p:set>
                                    <p:anim calcmode="lin" valueType="num">
                                      <p:cBhvr additive="base">
                                        <p:cTn id="49" dur="500" fill="hold"/>
                                        <p:tgtEl>
                                          <p:spTgt spid="105779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7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57795">
                                            <p:txEl>
                                              <p:pRg st="1" end="1"/>
                                            </p:txEl>
                                          </p:spTgt>
                                        </p:tgtEl>
                                        <p:attrNameLst>
                                          <p:attrName>style.visibility</p:attrName>
                                        </p:attrNameLst>
                                      </p:cBhvr>
                                      <p:to>
                                        <p:strVal val="visible"/>
                                      </p:to>
                                    </p:set>
                                    <p:anim calcmode="lin" valueType="num">
                                      <p:cBhvr additive="base">
                                        <p:cTn id="55" dur="500" fill="hold"/>
                                        <p:tgtEl>
                                          <p:spTgt spid="105779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57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57795">
                                            <p:txEl>
                                              <p:pRg st="2" end="2"/>
                                            </p:txEl>
                                          </p:spTgt>
                                        </p:tgtEl>
                                        <p:attrNameLst>
                                          <p:attrName>style.visibility</p:attrName>
                                        </p:attrNameLst>
                                      </p:cBhvr>
                                      <p:to>
                                        <p:strVal val="visible"/>
                                      </p:to>
                                    </p:set>
                                    <p:anim calcmode="lin" valueType="num">
                                      <p:cBhvr additive="base">
                                        <p:cTn id="61" dur="500" fill="hold"/>
                                        <p:tgtEl>
                                          <p:spTgt spid="105779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57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57795">
                                            <p:txEl>
                                              <p:pRg st="3" end="3"/>
                                            </p:txEl>
                                          </p:spTgt>
                                        </p:tgtEl>
                                        <p:attrNameLst>
                                          <p:attrName>style.visibility</p:attrName>
                                        </p:attrNameLst>
                                      </p:cBhvr>
                                      <p:to>
                                        <p:strVal val="visible"/>
                                      </p:to>
                                    </p:set>
                                    <p:anim calcmode="lin" valueType="num">
                                      <p:cBhvr additive="base">
                                        <p:cTn id="67" dur="500" fill="hold"/>
                                        <p:tgtEl>
                                          <p:spTgt spid="105779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57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57795">
                                            <p:txEl>
                                              <p:pRg st="4" end="4"/>
                                            </p:txEl>
                                          </p:spTgt>
                                        </p:tgtEl>
                                        <p:attrNameLst>
                                          <p:attrName>style.visibility</p:attrName>
                                        </p:attrNameLst>
                                      </p:cBhvr>
                                      <p:to>
                                        <p:strVal val="visible"/>
                                      </p:to>
                                    </p:set>
                                    <p:anim calcmode="lin" valueType="num">
                                      <p:cBhvr additive="base">
                                        <p:cTn id="73" dur="500" fill="hold"/>
                                        <p:tgtEl>
                                          <p:spTgt spid="105779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57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57795">
                                            <p:txEl>
                                              <p:pRg st="5" end="5"/>
                                            </p:txEl>
                                          </p:spTgt>
                                        </p:tgtEl>
                                        <p:attrNameLst>
                                          <p:attrName>style.visibility</p:attrName>
                                        </p:attrNameLst>
                                      </p:cBhvr>
                                      <p:to>
                                        <p:strVal val="visible"/>
                                      </p:to>
                                    </p:set>
                                    <p:anim calcmode="lin" valueType="num">
                                      <p:cBhvr additive="base">
                                        <p:cTn id="79" dur="500" fill="hold"/>
                                        <p:tgtEl>
                                          <p:spTgt spid="1057795">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57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57795">
                                            <p:txEl>
                                              <p:pRg st="6" end="6"/>
                                            </p:txEl>
                                          </p:spTgt>
                                        </p:tgtEl>
                                        <p:attrNameLst>
                                          <p:attrName>style.visibility</p:attrName>
                                        </p:attrNameLst>
                                      </p:cBhvr>
                                      <p:to>
                                        <p:strVal val="visible"/>
                                      </p:to>
                                    </p:set>
                                    <p:anim calcmode="lin" valueType="num">
                                      <p:cBhvr additive="base">
                                        <p:cTn id="85" dur="500" fill="hold"/>
                                        <p:tgtEl>
                                          <p:spTgt spid="1057795">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57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057795">
                                            <p:txEl>
                                              <p:pRg st="7" end="7"/>
                                            </p:txEl>
                                          </p:spTgt>
                                        </p:tgtEl>
                                        <p:attrNameLst>
                                          <p:attrName>style.visibility</p:attrName>
                                        </p:attrNameLst>
                                      </p:cBhvr>
                                      <p:to>
                                        <p:strVal val="visible"/>
                                      </p:to>
                                    </p:set>
                                    <p:anim calcmode="lin" valueType="num">
                                      <p:cBhvr additive="base">
                                        <p:cTn id="91" dur="500" fill="hold"/>
                                        <p:tgtEl>
                                          <p:spTgt spid="1057795">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57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6020" name="Grafico 4"/>
          <p:cNvGraphicFramePr>
            <a:graphicFrameLocks/>
          </p:cNvGraphicFramePr>
          <p:nvPr/>
        </p:nvGraphicFramePr>
        <p:xfrm>
          <a:off x="539750" y="1628775"/>
          <a:ext cx="7983538" cy="4270375"/>
        </p:xfrm>
        <a:graphic>
          <a:graphicData uri="http://schemas.openxmlformats.org/presentationml/2006/ole">
            <mc:AlternateContent xmlns:mc="http://schemas.openxmlformats.org/markup-compatibility/2006">
              <mc:Choice xmlns:v="urn:schemas-microsoft-com:vml" Requires="v">
                <p:oleObj spid="_x0000_s1502212" name="Worksheet" r:id="rId4" imgW="7381923" imgH="3771900" progId="Excel.Sheet.8">
                  <p:embed/>
                </p:oleObj>
              </mc:Choice>
              <mc:Fallback>
                <p:oleObj name="Worksheet" r:id="rId4" imgW="7381923" imgH="3771900" progId="Excel.Sheet.8">
                  <p:embed/>
                  <p:pic>
                    <p:nvPicPr>
                      <p:cNvPr id="0" name="Grafico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28775"/>
                        <a:ext cx="7983538" cy="42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olo 8"/>
          <p:cNvSpPr txBox="1">
            <a:spLocks/>
          </p:cNvSpPr>
          <p:nvPr/>
        </p:nvSpPr>
        <p:spPr bwMode="auto">
          <a:xfrm>
            <a:off x="684213" y="404813"/>
            <a:ext cx="7775575" cy="571500"/>
          </a:xfrm>
          <a:prstGeom prst="rect">
            <a:avLst/>
          </a:prstGeom>
          <a:noFill/>
          <a:ln w="9525">
            <a:noFill/>
            <a:miter lim="800000"/>
            <a:headEnd/>
            <a:tailEnd/>
          </a:ln>
        </p:spPr>
        <p:txBody>
          <a:bodyPr anchor="ctr"/>
          <a:lstStyle/>
          <a:p>
            <a:pPr eaLnBrk="0" hangingPunct="0">
              <a:defRPr/>
            </a:pPr>
            <a:r>
              <a:rPr lang="it-IT" sz="2800">
                <a:effectLst>
                  <a:outerShdw blurRad="38100" dist="38100" dir="2700000" algn="tl">
                    <a:srgbClr val="C0C0C0"/>
                  </a:outerShdw>
                </a:effectLst>
                <a:latin typeface="Times New Roman" pitchFamily="18" charset="0"/>
              </a:rPr>
              <a:t>Gli strumenti della PAC e relativa quota di spesa</a:t>
            </a:r>
          </a:p>
        </p:txBody>
      </p:sp>
      <p:sp>
        <p:nvSpPr>
          <p:cNvPr id="7" name="Rettangolo 6"/>
          <p:cNvSpPr/>
          <p:nvPr/>
        </p:nvSpPr>
        <p:spPr>
          <a:xfrm>
            <a:off x="2286000" y="2644170"/>
            <a:ext cx="4572000" cy="584775"/>
          </a:xfrm>
          <a:prstGeom prst="rect">
            <a:avLst/>
          </a:prstGeom>
        </p:spPr>
        <p:txBody>
          <a:bodyPr>
            <a:spAutoFit/>
          </a:bodyPr>
          <a:lstStyle/>
          <a:p>
            <a:endParaRPr lang="it-IT" dirty="0"/>
          </a:p>
        </p:txBody>
      </p:sp>
    </p:spTree>
  </p:cSld>
  <p:clrMapOvr>
    <a:masterClrMapping/>
  </p:clrMapOvr>
  <p:transition advTm="72506">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28481" name="Picture 2" descr="MPj04012530000[1]"/>
          <p:cNvPicPr preferRelativeResize="0">
            <a:picLocks noGrp="1" noChangeArrowheads="1"/>
          </p:cNvPicPr>
          <p:nvPr>
            <p:ph type="body" idx="4294967295"/>
          </p:nvPr>
        </p:nvPicPr>
        <p:blipFill>
          <a:blip r:embed="rId2" cstate="print"/>
          <a:srcRect/>
          <a:stretch>
            <a:fillRect/>
          </a:stretch>
        </p:blipFill>
        <p:spPr>
          <a:xfrm>
            <a:off x="0" y="1050925"/>
            <a:ext cx="3062288" cy="5834063"/>
          </a:xfrm>
        </p:spPr>
      </p:pic>
      <p:sp>
        <p:nvSpPr>
          <p:cNvPr id="1349635" name="Rectangle 3"/>
          <p:cNvSpPr>
            <a:spLocks noGrp="1" noChangeArrowheads="1"/>
          </p:cNvSpPr>
          <p:nvPr>
            <p:ph type="title" idx="4294967295"/>
          </p:nvPr>
        </p:nvSpPr>
        <p:spPr>
          <a:xfrm>
            <a:off x="3276600" y="1925638"/>
            <a:ext cx="5611813" cy="1143000"/>
          </a:xfrm>
        </p:spPr>
        <p:txBody>
          <a:bodyPr/>
          <a:lstStyle/>
          <a:p>
            <a:pPr>
              <a:defRPr/>
            </a:pPr>
            <a:r>
              <a:rPr lang="it-IT" sz="2900">
                <a:latin typeface="Arial Rounded MT Bold" pitchFamily="34" charset="0"/>
              </a:rPr>
              <a:t>Grazie per l’attenzione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3" name="Text Box 3"/>
          <p:cNvSpPr txBox="1">
            <a:spLocks noChangeArrowheads="1"/>
          </p:cNvSpPr>
          <p:nvPr/>
        </p:nvSpPr>
        <p:spPr bwMode="auto">
          <a:xfrm>
            <a:off x="684213" y="1676400"/>
            <a:ext cx="8078787" cy="3276600"/>
          </a:xfrm>
          <a:prstGeom prst="rect">
            <a:avLst/>
          </a:prstGeom>
          <a:noFill/>
          <a:ln w="9525">
            <a:noFill/>
            <a:miter lim="800000"/>
            <a:headEnd/>
            <a:tailEnd/>
          </a:ln>
        </p:spPr>
        <p:txBody>
          <a:bodyPr>
            <a:spAutoFit/>
          </a:bodyPr>
          <a:lstStyle/>
          <a:p>
            <a:pPr marL="542925" indent="-457200" algn="just">
              <a:spcBef>
                <a:spcPct val="50000"/>
              </a:spcBef>
              <a:buClr>
                <a:schemeClr val="tx1"/>
              </a:buClr>
              <a:buFont typeface="Wingdings" pitchFamily="2" charset="2"/>
              <a:buNone/>
            </a:pPr>
            <a:endParaRPr lang="it-IT" sz="500">
              <a:solidFill>
                <a:schemeClr val="folHlink"/>
              </a:solidFill>
              <a:latin typeface="Bookman Old Style" pitchFamily="18" charset="0"/>
              <a:cs typeface="Times New Roman" pitchFamily="18" charset="0"/>
            </a:endParaRPr>
          </a:p>
          <a:p>
            <a:pPr marL="542925" indent="-457200" algn="ctr">
              <a:spcBef>
                <a:spcPct val="50000"/>
              </a:spcBef>
              <a:buClr>
                <a:schemeClr val="tx1"/>
              </a:buClr>
              <a:buFont typeface="Wingdings" pitchFamily="2" charset="2"/>
              <a:buNone/>
            </a:pPr>
            <a:r>
              <a:rPr lang="it-IT" sz="4400">
                <a:solidFill>
                  <a:schemeClr val="tx1"/>
                </a:solidFill>
                <a:latin typeface="Times New Roman" pitchFamily="18" charset="0"/>
                <a:cs typeface="Times New Roman" pitchFamily="18" charset="0"/>
              </a:rPr>
              <a:t>Il bilancio dell’Ue</a:t>
            </a:r>
          </a:p>
          <a:p>
            <a:pPr marL="542925" indent="-457200" algn="ctr">
              <a:spcBef>
                <a:spcPct val="50000"/>
              </a:spcBef>
              <a:buClr>
                <a:schemeClr val="tx1"/>
              </a:buClr>
              <a:buFont typeface="Wingdings" pitchFamily="2" charset="2"/>
              <a:buNone/>
            </a:pPr>
            <a:r>
              <a:rPr lang="it-IT" sz="4400">
                <a:solidFill>
                  <a:schemeClr val="tx1"/>
                </a:solidFill>
                <a:latin typeface="Times New Roman" pitchFamily="18" charset="0"/>
                <a:cs typeface="Times New Roman" pitchFamily="18" charset="0"/>
              </a:rPr>
              <a:t>e la Pac dopo il 2013</a:t>
            </a:r>
          </a:p>
          <a:p>
            <a:pPr marL="542925" indent="-457200" algn="ctr">
              <a:spcBef>
                <a:spcPct val="50000"/>
              </a:spcBef>
              <a:buClr>
                <a:schemeClr val="tx1"/>
              </a:buClr>
              <a:buFont typeface="Wingdings" pitchFamily="2" charset="2"/>
              <a:buNone/>
            </a:pPr>
            <a:endParaRPr lang="it-IT" sz="4800">
              <a:solidFill>
                <a:srgbClr val="FF00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63">
                                            <p:txEl>
                                              <p:pRg st="1" end="1"/>
                                            </p:txEl>
                                          </p:spTgt>
                                        </p:tgtEl>
                                        <p:attrNameLst>
                                          <p:attrName>style.visibility</p:attrName>
                                        </p:attrNameLst>
                                      </p:cBhvr>
                                      <p:to>
                                        <p:strVal val="visible"/>
                                      </p:to>
                                    </p:set>
                                    <p:animEffect transition="in" filter="dissolve">
                                      <p:cBhvr>
                                        <p:cTn id="7" dur="500"/>
                                        <p:tgtEl>
                                          <p:spTgt spid="1679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363">
                                            <p:txEl>
                                              <p:pRg st="2" end="2"/>
                                            </p:txEl>
                                          </p:spTgt>
                                        </p:tgtEl>
                                        <p:attrNameLst>
                                          <p:attrName>style.visibility</p:attrName>
                                        </p:attrNameLst>
                                      </p:cBhvr>
                                      <p:to>
                                        <p:strVal val="visible"/>
                                      </p:to>
                                    </p:set>
                                    <p:animEffect transition="in" filter="dissolve">
                                      <p:cBhvr>
                                        <p:cTn id="12" dur="500"/>
                                        <p:tgtEl>
                                          <p:spTgt spid="1679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it-IT" smtClean="0">
                <a:effectLst/>
                <a:cs typeface="Times New Roman" pitchFamily="18" charset="0"/>
              </a:rPr>
              <a:t>Le tappe del dibattito</a:t>
            </a:r>
            <a:endParaRPr lang="en-US" smtClean="0">
              <a:effectLst/>
              <a:cs typeface="Times New Roman" pitchFamily="18" charset="0"/>
            </a:endParaRPr>
          </a:p>
        </p:txBody>
      </p:sp>
      <p:graphicFrame>
        <p:nvGraphicFramePr>
          <p:cNvPr id="565311" name="Group 63"/>
          <p:cNvGraphicFramePr>
            <a:graphicFrameLocks noGrp="1"/>
          </p:cNvGraphicFramePr>
          <p:nvPr>
            <p:ph idx="1"/>
          </p:nvPr>
        </p:nvGraphicFramePr>
        <p:xfrm>
          <a:off x="468313" y="1412875"/>
          <a:ext cx="8382000" cy="4939538"/>
        </p:xfrm>
        <a:graphic>
          <a:graphicData uri="http://schemas.openxmlformats.org/drawingml/2006/table">
            <a:tbl>
              <a:tblPr/>
              <a:tblGrid>
                <a:gridCol w="2447925"/>
                <a:gridCol w="5934075"/>
              </a:tblGrid>
              <a:tr h="720725">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FF0000"/>
                          </a:solidFill>
                          <a:effectLst/>
                          <a:latin typeface="Tahoma" pitchFamily="34" charset="0"/>
                          <a:cs typeface="Times New Roman" pitchFamily="18" charset="0"/>
                        </a:rPr>
                        <a:t>3 marzo 2010</a:t>
                      </a:r>
                      <a:endParaRPr kumimoji="0" lang="it-IT"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Pubblicazione del documento “</a:t>
                      </a:r>
                      <a:r>
                        <a:rPr kumimoji="0" lang="it-IT" sz="1800" b="1" i="1" u="none" strike="noStrike" cap="none" normalizeH="0" baseline="0" dirty="0" smtClean="0">
                          <a:ln>
                            <a:noFill/>
                          </a:ln>
                          <a:solidFill>
                            <a:srgbClr val="006600"/>
                          </a:solidFill>
                          <a:effectLst/>
                          <a:latin typeface="Tahoma" pitchFamily="34" charset="0"/>
                          <a:cs typeface="Times New Roman" pitchFamily="18" charset="0"/>
                        </a:rPr>
                        <a:t>Europa 2020: una strategia per la crescita intelligente, sostenibile e inclusiva</a:t>
                      </a: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12 aprile 2010</a:t>
                      </a:r>
                      <a:endParaRPr kumimoji="0" lang="it-IT" sz="1800" b="1" i="0" u="none" strike="noStrike" cap="none" normalizeH="0" baseline="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Il Commissario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Ciolos</a:t>
                      </a: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 ha lanciato la consultazione pubblica sul futuro della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17 giugno 2010</a:t>
                      </a:r>
                      <a:endParaRPr kumimoji="0" lang="it-IT" sz="1800" b="1" i="0" u="none" strike="noStrike" cap="none" normalizeH="0" baseline="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rPr>
                        <a:t>Il Consiglio europeo dei capi di Governo dell’Ue ha adottato la Strategia “</a:t>
                      </a:r>
                      <a:r>
                        <a:rPr kumimoji="0" lang="it-IT" sz="1800" b="1" i="1" u="none" strike="noStrike" cap="none" normalizeH="0" baseline="0" dirty="0" smtClean="0">
                          <a:ln>
                            <a:noFill/>
                          </a:ln>
                          <a:solidFill>
                            <a:srgbClr val="006600"/>
                          </a:solidFill>
                          <a:effectLst/>
                          <a:latin typeface="Tahoma" pitchFamily="34" charset="0"/>
                        </a:rPr>
                        <a:t>Europa 2020</a:t>
                      </a:r>
                      <a:r>
                        <a:rPr kumimoji="0" lang="it-IT" sz="1800" b="1" i="0" u="none" strike="noStrike" cap="none" normalizeH="0" baseline="0" dirty="0" smtClean="0">
                          <a:ln>
                            <a:noFill/>
                          </a:ln>
                          <a:solidFill>
                            <a:srgbClr val="006600"/>
                          </a:solidFill>
                          <a:effectLst/>
                          <a:latin typeface="Tahoma" pitchFamily="34" charset="0"/>
                        </a:rPr>
                        <a:t>”</a:t>
                      </a:r>
                      <a:r>
                        <a:rPr kumimoji="0" lang="it-IT" sz="1800" b="0" i="0" u="none" strike="noStrike" cap="none" normalizeH="0" baseline="0" dirty="0" smtClean="0">
                          <a:ln>
                            <a:noFill/>
                          </a:ln>
                          <a:solidFill>
                            <a:srgbClr val="006600"/>
                          </a:solidFill>
                          <a:effectLst/>
                          <a:latin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559">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19-20 luglio 2010</a:t>
                      </a:r>
                      <a:endParaRPr kumimoji="0" lang="it-IT" sz="1800" b="1" i="0" u="none" strike="noStrike" cap="none" normalizeH="0" baseline="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Conferenza europea a Bruxelles sulla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8500">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19 ottobre 2010</a:t>
                      </a:r>
                      <a:endParaRPr kumimoji="0" lang="it-IT" sz="1800" b="1" i="0" u="none" strike="noStrike" cap="none" normalizeH="0" baseline="0" smtClean="0">
                        <a:ln>
                          <a:noFill/>
                        </a:ln>
                        <a:solidFill>
                          <a:srgbClr val="FF0000"/>
                        </a:solidFill>
                        <a:effectLst/>
                        <a:latin typeface="Tahoma" pitchFamily="34" charset="0"/>
                      </a:endParaRPr>
                    </a:p>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endParaRPr kumimoji="0" lang="it-IT" sz="1800" b="1" i="0" u="none" strike="noStrike" cap="none" normalizeH="0" baseline="0" smtClean="0">
                        <a:ln>
                          <a:noFill/>
                        </a:ln>
                        <a:solidFill>
                          <a:srgbClr val="FF0000"/>
                        </a:solidFill>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Comunicazione della Commissione sul futuro delle politiche comunitarie e sul bilancio 2014-2020</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18 novembre 2010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3175"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Comunicazione della Commissione sul futuro della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FF0000"/>
                          </a:solidFill>
                          <a:effectLst/>
                          <a:latin typeface="Tahoma" pitchFamily="34" charset="0"/>
                          <a:cs typeface="Times New Roman" pitchFamily="18" charset="0"/>
                        </a:rPr>
                        <a:t>29 giugno 2011</a:t>
                      </a:r>
                      <a:endParaRPr kumimoji="0" lang="it-IT"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6838" marR="0" lvl="0" indent="-1588"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Proposte legislative bilancio 2014-2020</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FF0000"/>
                          </a:solidFill>
                          <a:effectLst/>
                          <a:latin typeface="Tahoma" pitchFamily="34" charset="0"/>
                          <a:cs typeface="Times New Roman" pitchFamily="18" charset="0"/>
                        </a:rPr>
                        <a:t>autunno 2011</a:t>
                      </a:r>
                      <a:endParaRPr kumimoji="0" lang="it-IT"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6838" marR="0" lvl="0" indent="-1588"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Proposte legislative sulla nuova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 2014-2020</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FF0000"/>
                          </a:solidFill>
                          <a:effectLst/>
                          <a:latin typeface="Tahoma" pitchFamily="34" charset="0"/>
                          <a:cs typeface="Times New Roman" pitchFamily="18" charset="0"/>
                        </a:rPr>
                        <a:t>fine 2012</a:t>
                      </a:r>
                      <a:endParaRPr kumimoji="0" lang="it-IT" sz="1800" b="1" i="0" u="none" strike="noStrike" cap="none" normalizeH="0" baseline="0" dirty="0" smtClean="0">
                        <a:ln>
                          <a:noFill/>
                        </a:ln>
                        <a:solidFill>
                          <a:srgbClr val="FF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6838" marR="0" lvl="0" indent="-1588" algn="just" defTabSz="914400" rtl="0" eaLnBrk="0" fontAlgn="base" latinLnBrk="0" hangingPunct="0">
                        <a:lnSpc>
                          <a:spcPct val="85000"/>
                        </a:lnSpc>
                        <a:spcBef>
                          <a:spcPct val="35000"/>
                        </a:spcBef>
                        <a:spcAft>
                          <a:spcPct val="3500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Approvazione della nuova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endParaRPr kumimoji="0" lang="it-IT" sz="1800" b="1" i="0" u="none" strike="noStrike" cap="none" normalizeH="0" baseline="0" dirty="0" smtClean="0">
                        <a:ln>
                          <a:noFill/>
                        </a:ln>
                        <a:solidFill>
                          <a:srgbClr val="0066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800" b="1" i="0" u="none" strike="noStrike" cap="none" normalizeH="0" baseline="0" smtClean="0">
                          <a:ln>
                            <a:noFill/>
                          </a:ln>
                          <a:solidFill>
                            <a:srgbClr val="FF0000"/>
                          </a:solidFill>
                          <a:effectLst/>
                          <a:latin typeface="Tahoma" pitchFamily="34" charset="0"/>
                          <a:cs typeface="Times New Roman" pitchFamily="18" charset="0"/>
                        </a:rPr>
                        <a:t>1° gennaio 2014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6838" marR="0" lvl="0" indent="-1588"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800" b="1" i="0" u="none" strike="noStrike" cap="none" normalizeH="0" baseline="0" dirty="0" smtClean="0">
                          <a:ln>
                            <a:noFill/>
                          </a:ln>
                          <a:solidFill>
                            <a:srgbClr val="006600"/>
                          </a:solidFill>
                          <a:effectLst/>
                          <a:latin typeface="Tahoma" pitchFamily="34" charset="0"/>
                          <a:cs typeface="Times New Roman" pitchFamily="18" charset="0"/>
                        </a:rPr>
                        <a:t>Entrata in vigore della nuova </a:t>
                      </a:r>
                      <a:r>
                        <a:rPr kumimoji="0" lang="it-IT" sz="1800" b="1" i="0" u="none" strike="noStrike" cap="none" normalizeH="0" baseline="0" dirty="0" err="1" smtClean="0">
                          <a:ln>
                            <a:noFill/>
                          </a:ln>
                          <a:solidFill>
                            <a:srgbClr val="006600"/>
                          </a:solidFill>
                          <a:effectLst/>
                          <a:latin typeface="Tahoma" pitchFamily="34" charset="0"/>
                          <a:cs typeface="Times New Roman" pitchFamily="18" charset="0"/>
                        </a:rPr>
                        <a:t>Pac</a:t>
                      </a:r>
                      <a:r>
                        <a:rPr kumimoji="0" lang="it-IT" sz="1800" b="0" i="0" u="none" strike="noStrike" cap="none" normalizeH="0" baseline="0" dirty="0" smtClean="0">
                          <a:ln>
                            <a:noFill/>
                          </a:ln>
                          <a:solidFill>
                            <a:srgbClr val="000000"/>
                          </a:solidFill>
                          <a:effectLst/>
                          <a:latin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403350" y="188913"/>
            <a:ext cx="7543800" cy="762000"/>
          </a:xfrm>
        </p:spPr>
        <p:txBody>
          <a:bodyPr/>
          <a:lstStyle/>
          <a:p>
            <a:r>
              <a:rPr lang="it-IT" smtClean="0">
                <a:effectLst/>
                <a:cs typeface="Times New Roman" pitchFamily="18" charset="0"/>
              </a:rPr>
              <a:t>La strategia dell’Ue 2014-2020</a:t>
            </a:r>
            <a:endParaRPr lang="en-US" smtClean="0">
              <a:effectLst/>
              <a:cs typeface="Times New Roman" pitchFamily="18" charset="0"/>
            </a:endParaRPr>
          </a:p>
        </p:txBody>
      </p:sp>
      <p:sp>
        <p:nvSpPr>
          <p:cNvPr id="46082" name="Rectangle 3"/>
          <p:cNvSpPr>
            <a:spLocks noGrp="1" noChangeArrowheads="1"/>
          </p:cNvSpPr>
          <p:nvPr>
            <p:ph type="body" idx="1"/>
          </p:nvPr>
        </p:nvSpPr>
        <p:spPr>
          <a:xfrm>
            <a:off x="457200" y="1412875"/>
            <a:ext cx="8382000" cy="4987925"/>
          </a:xfrm>
        </p:spPr>
        <p:txBody>
          <a:bodyPr/>
          <a:lstStyle/>
          <a:p>
            <a:pPr algn="ctr">
              <a:buFont typeface="Wingdings" pitchFamily="2" charset="2"/>
              <a:buNone/>
            </a:pPr>
            <a:r>
              <a:rPr lang="it-IT" sz="2400" b="1" smtClean="0">
                <a:solidFill>
                  <a:srgbClr val="3333CC"/>
                </a:solidFill>
                <a:cs typeface="Times New Roman" pitchFamily="18" charset="0"/>
              </a:rPr>
              <a:t>“Europa 2020: una strategia per la crescita intelligente, sostenibile e solidale</a:t>
            </a:r>
          </a:p>
          <a:p>
            <a:endParaRPr lang="it-IT" sz="2400" b="1" smtClean="0">
              <a:solidFill>
                <a:srgbClr val="3333CC"/>
              </a:solidFill>
              <a:cs typeface="Times New Roman" pitchFamily="18" charset="0"/>
            </a:endParaRPr>
          </a:p>
          <a:p>
            <a:r>
              <a:rPr lang="it-IT" sz="2400" b="1" smtClean="0">
                <a:solidFill>
                  <a:srgbClr val="FF0000"/>
                </a:solidFill>
              </a:rPr>
              <a:t>intelligente</a:t>
            </a:r>
            <a:r>
              <a:rPr lang="it-IT" sz="2400" smtClean="0">
                <a:solidFill>
                  <a:schemeClr val="tx2"/>
                </a:solidFill>
              </a:rPr>
              <a:t> grazie ad una maggiore conoscenza, innovazione, ed istruzione; </a:t>
            </a:r>
          </a:p>
          <a:p>
            <a:r>
              <a:rPr lang="it-IT" sz="2400" b="1" smtClean="0">
                <a:solidFill>
                  <a:srgbClr val="FF0000"/>
                </a:solidFill>
              </a:rPr>
              <a:t>sostenibile</a:t>
            </a:r>
            <a:r>
              <a:rPr lang="it-IT" sz="2400" smtClean="0">
                <a:solidFill>
                  <a:schemeClr val="tx2"/>
                </a:solidFill>
              </a:rPr>
              <a:t> grazie ad una più efficiente produzione e ad una crescente competitività;</a:t>
            </a:r>
          </a:p>
          <a:p>
            <a:r>
              <a:rPr lang="it-IT" sz="2400" b="1" smtClean="0">
                <a:solidFill>
                  <a:srgbClr val="FF0000"/>
                </a:solidFill>
              </a:rPr>
              <a:t>solidale</a:t>
            </a:r>
            <a:r>
              <a:rPr lang="it-IT" sz="2400" smtClean="0">
                <a:solidFill>
                  <a:schemeClr val="tx2"/>
                </a:solidFill>
              </a:rPr>
              <a:t> attraverso una maggiore partecipazione al mercato del lavoro, l'acquisizione di competenze e la lotta alla povertà.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935038" y="260350"/>
            <a:ext cx="7453312" cy="576263"/>
          </a:xfrm>
        </p:spPr>
        <p:txBody>
          <a:bodyPr/>
          <a:lstStyle/>
          <a:p>
            <a:r>
              <a:rPr lang="it-IT" sz="3300" smtClean="0"/>
              <a:t>Le questioni sul tappeto</a:t>
            </a:r>
            <a:r>
              <a:rPr lang="it-IT" sz="3600" smtClean="0"/>
              <a:t> </a:t>
            </a:r>
          </a:p>
        </p:txBody>
      </p:sp>
      <p:sp>
        <p:nvSpPr>
          <p:cNvPr id="48130" name="Rectangle 3"/>
          <p:cNvSpPr>
            <a:spLocks noGrp="1" noChangeArrowheads="1"/>
          </p:cNvSpPr>
          <p:nvPr>
            <p:ph type="body" idx="1"/>
          </p:nvPr>
        </p:nvSpPr>
        <p:spPr>
          <a:xfrm>
            <a:off x="684213" y="1412875"/>
            <a:ext cx="7848600" cy="4608513"/>
          </a:xfrm>
        </p:spPr>
        <p:txBody>
          <a:bodyPr/>
          <a:lstStyle/>
          <a:p>
            <a:pPr marL="265113" indent="-265113">
              <a:lnSpc>
                <a:spcPct val="85000"/>
              </a:lnSpc>
              <a:spcBef>
                <a:spcPct val="25000"/>
              </a:spcBef>
            </a:pPr>
            <a:r>
              <a:rPr lang="it-IT" sz="2400" dirty="0" smtClean="0">
                <a:solidFill>
                  <a:schemeClr val="tx1"/>
                </a:solidFill>
              </a:rPr>
              <a:t>L’ammontare di spesa per l’agricoltura dopo il 2013 e (anche) la sua distribuzione tra Stati membri</a:t>
            </a:r>
          </a:p>
          <a:p>
            <a:pPr marL="265113" indent="-265113">
              <a:lnSpc>
                <a:spcPct val="85000"/>
              </a:lnSpc>
              <a:spcBef>
                <a:spcPct val="25000"/>
              </a:spcBef>
            </a:pPr>
            <a:r>
              <a:rPr lang="it-IT" sz="2400" dirty="0" smtClean="0">
                <a:solidFill>
                  <a:schemeClr val="tx1"/>
                </a:solidFill>
              </a:rPr>
              <a:t>Gli obiettivi e i beneficiari della </a:t>
            </a:r>
            <a:r>
              <a:rPr lang="it-IT" sz="2400" dirty="0" err="1" smtClean="0">
                <a:solidFill>
                  <a:schemeClr val="tx1"/>
                </a:solidFill>
              </a:rPr>
              <a:t>Pac</a:t>
            </a:r>
            <a:endParaRPr lang="it-IT" sz="2400" dirty="0" smtClean="0">
              <a:solidFill>
                <a:schemeClr val="tx1"/>
              </a:solidFill>
            </a:endParaRPr>
          </a:p>
          <a:p>
            <a:pPr marL="658813" lvl="1" indent="-214313">
              <a:lnSpc>
                <a:spcPct val="85000"/>
              </a:lnSpc>
              <a:spcBef>
                <a:spcPct val="25000"/>
              </a:spcBef>
            </a:pPr>
            <a:r>
              <a:rPr lang="it-IT" dirty="0" smtClean="0">
                <a:solidFill>
                  <a:schemeClr val="tx1"/>
                </a:solidFill>
              </a:rPr>
              <a:t>Obiettivi tradizionali e “nuove sfide”</a:t>
            </a:r>
          </a:p>
          <a:p>
            <a:pPr marL="658813" lvl="1" indent="-214313">
              <a:lnSpc>
                <a:spcPct val="85000"/>
              </a:lnSpc>
              <a:spcBef>
                <a:spcPct val="25000"/>
              </a:spcBef>
            </a:pPr>
            <a:r>
              <a:rPr lang="it-IT" dirty="0" smtClean="0">
                <a:solidFill>
                  <a:schemeClr val="tx1"/>
                </a:solidFill>
              </a:rPr>
              <a:t>Beni pubblici </a:t>
            </a:r>
          </a:p>
          <a:p>
            <a:pPr marL="658813" lvl="1" indent="-214313">
              <a:lnSpc>
                <a:spcPct val="85000"/>
              </a:lnSpc>
              <a:spcBef>
                <a:spcPct val="25000"/>
              </a:spcBef>
            </a:pPr>
            <a:r>
              <a:rPr lang="it-IT" dirty="0" smtClean="0">
                <a:solidFill>
                  <a:schemeClr val="tx1"/>
                </a:solidFill>
              </a:rPr>
              <a:t>Quale platea di beneficiari (solo le vere imprese agricole?)</a:t>
            </a:r>
          </a:p>
          <a:p>
            <a:pPr marL="265113" indent="-265113">
              <a:lnSpc>
                <a:spcPct val="85000"/>
              </a:lnSpc>
              <a:spcBef>
                <a:spcPct val="30000"/>
              </a:spcBef>
            </a:pPr>
            <a:r>
              <a:rPr lang="it-IT" sz="2400" dirty="0" smtClean="0">
                <a:solidFill>
                  <a:schemeClr val="tx1"/>
                </a:solidFill>
              </a:rPr>
              <a:t>Gli strumenti</a:t>
            </a:r>
          </a:p>
          <a:p>
            <a:pPr marL="658813" lvl="1" indent="-214313">
              <a:lnSpc>
                <a:spcPct val="85000"/>
              </a:lnSpc>
              <a:spcBef>
                <a:spcPct val="25000"/>
              </a:spcBef>
            </a:pPr>
            <a:r>
              <a:rPr lang="it-IT" dirty="0" smtClean="0">
                <a:solidFill>
                  <a:schemeClr val="tx1"/>
                </a:solidFill>
              </a:rPr>
              <a:t>Il mantenimento dei due attuali pilastri</a:t>
            </a:r>
          </a:p>
          <a:p>
            <a:pPr marL="658813" lvl="1" indent="-214313">
              <a:lnSpc>
                <a:spcPct val="85000"/>
              </a:lnSpc>
              <a:spcBef>
                <a:spcPct val="25000"/>
              </a:spcBef>
            </a:pPr>
            <a:r>
              <a:rPr lang="it-IT" dirty="0" smtClean="0">
                <a:solidFill>
                  <a:schemeClr val="tx1"/>
                </a:solidFill>
              </a:rPr>
              <a:t>Il futuro del </a:t>
            </a:r>
            <a:r>
              <a:rPr lang="it-IT" dirty="0" err="1" smtClean="0">
                <a:solidFill>
                  <a:schemeClr val="tx1"/>
                </a:solidFill>
              </a:rPr>
              <a:t>Pua</a:t>
            </a:r>
            <a:r>
              <a:rPr lang="it-IT" dirty="0" smtClean="0">
                <a:solidFill>
                  <a:schemeClr val="tx1"/>
                </a:solidFill>
              </a:rPr>
              <a:t> e le modalità del suo “spacchettamento”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50242"/>
                                        </p:tgtEl>
                                        <p:attrNameLst>
                                          <p:attrName>style.visibility</p:attrName>
                                        </p:attrNameLst>
                                      </p:cBhvr>
                                      <p:to>
                                        <p:strVal val="visible"/>
                                      </p:to>
                                    </p:set>
                                    <p:animEffect transition="in" filter="box(in)">
                                      <p:cBhvr>
                                        <p:cTn id="7" dur="500"/>
                                        <p:tgtEl>
                                          <p:spTgt spid="65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2" grpId="0"/>
    </p:bldLst>
  </p:timing>
</p:sld>
</file>

<file path=ppt/theme/theme1.xml><?xml version="1.0" encoding="utf-8"?>
<a:theme xmlns:a="http://schemas.openxmlformats.org/drawingml/2006/main" name="AAB">
  <a:themeElements>
    <a:clrScheme name="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AA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sng"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sng" strike="noStrike" cap="none" normalizeH="0" baseline="0" smtClean="0">
            <a:ln>
              <a:noFill/>
            </a:ln>
            <a:solidFill>
              <a:schemeClr val="bg2"/>
            </a:solidFill>
            <a:effectLst/>
            <a:latin typeface="Arial" charset="0"/>
          </a:defRPr>
        </a:defPPr>
      </a:lstStyle>
    </a:lnDef>
  </a:objectDefaults>
  <a:extraClrSchemeLst>
    <a:extraClrScheme>
      <a:clrScheme name="AAB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AA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B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AAB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AAB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AAB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AB">
  <a:themeElements>
    <a:clrScheme name="1_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AA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n-US" sz="4000" b="1"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n-US" sz="4000" b="1" i="0" u="none" strike="noStrike" cap="none" normalizeH="0" baseline="0" smtClean="0">
            <a:ln>
              <a:noFill/>
            </a:ln>
            <a:solidFill>
              <a:srgbClr val="FF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AAB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AA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AB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AAB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AAB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AAB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AAB">
  <a:themeElements>
    <a:clrScheme name="10_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0_AA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AB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0_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0_AAB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AAB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0_AAB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0_AAB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0_AAB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ppt/theme/themeOverride2.xml><?xml version="1.0" encoding="utf-8"?>
<a:themeOverride xmlns:a="http://schemas.openxmlformats.org/drawingml/2006/main">
  <a:clrScheme name="1_AAB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docProps/app.xml><?xml version="1.0" encoding="utf-8"?>
<Properties xmlns="http://schemas.openxmlformats.org/officeDocument/2006/extended-properties" xmlns:vt="http://schemas.openxmlformats.org/officeDocument/2006/docPropsVTypes">
  <Template/>
  <TotalTime>6225</TotalTime>
  <Words>3145</Words>
  <Application>Microsoft Office PowerPoint</Application>
  <PresentationFormat>Presentazione su schermo (4:3)</PresentationFormat>
  <Paragraphs>415</Paragraphs>
  <Slides>50</Slides>
  <Notes>15</Notes>
  <HiddenSlides>0</HiddenSlides>
  <MMClips>0</MMClips>
  <ScaleCrop>false</ScaleCrop>
  <HeadingPairs>
    <vt:vector size="6" baseType="variant">
      <vt:variant>
        <vt:lpstr>Tema</vt:lpstr>
      </vt:variant>
      <vt:variant>
        <vt:i4>3</vt:i4>
      </vt:variant>
      <vt:variant>
        <vt:lpstr>Server OLE incorporati</vt:lpstr>
      </vt:variant>
      <vt:variant>
        <vt:i4>2</vt:i4>
      </vt:variant>
      <vt:variant>
        <vt:lpstr>Titoli diapositive</vt:lpstr>
      </vt:variant>
      <vt:variant>
        <vt:i4>50</vt:i4>
      </vt:variant>
    </vt:vector>
  </HeadingPairs>
  <TitlesOfParts>
    <vt:vector size="55" baseType="lpstr">
      <vt:lpstr>AAB</vt:lpstr>
      <vt:lpstr>2_AAB</vt:lpstr>
      <vt:lpstr>10_AAB</vt:lpstr>
      <vt:lpstr>Worksheet</vt:lpstr>
      <vt:lpstr>Grafico</vt:lpstr>
      <vt:lpstr>Presentazione standard di PowerPoint</vt:lpstr>
      <vt:lpstr>Presentazione standard di PowerPoint</vt:lpstr>
      <vt:lpstr>Le fasi della PAC </vt:lpstr>
      <vt:lpstr>Presentazione standard di PowerPoint</vt:lpstr>
      <vt:lpstr>Presentazione standard di PowerPoint</vt:lpstr>
      <vt:lpstr>Presentazione standard di PowerPoint</vt:lpstr>
      <vt:lpstr>Le tappe del dibattito</vt:lpstr>
      <vt:lpstr>La strategia dell’Ue 2014-2020</vt:lpstr>
      <vt:lpstr>Le questioni sul tappeto </vt:lpstr>
      <vt:lpstr>Presentazione standard di PowerPoint</vt:lpstr>
      <vt:lpstr>Peso % della PAC nel bilancio UE</vt:lpstr>
      <vt:lpstr>Peso % della spesa per la PAC sul PIL dell’UE</vt:lpstr>
      <vt:lpstr>Modi diversi di valutare il “costo” della PAC (Fonte; Commissione UE - DG Agricoltura)</vt:lpstr>
      <vt:lpstr>Presentazione standard di PowerPoint</vt:lpstr>
      <vt:lpstr>Il Pua nell’Ue</vt:lpstr>
      <vt:lpstr>Presentazione standard di PowerPoint</vt:lpstr>
      <vt:lpstr>Gli obiettivi della riforma</vt:lpstr>
      <vt:lpstr>La produzione di cibo</vt:lpstr>
      <vt:lpstr>Gestione risorse naturali</vt:lpstr>
      <vt:lpstr>Sviluppo territoriale</vt:lpstr>
      <vt:lpstr>Obiettivi della Pac: due parole chiave</vt:lpstr>
      <vt:lpstr>Presentazione standard di PowerPoint</vt:lpstr>
      <vt:lpstr>La proposta della Commissione  per la Pac 2014-2020</vt:lpstr>
      <vt:lpstr>La proposta della Commissione  per la Pac 2014-2020</vt:lpstr>
      <vt:lpstr>Gli strumenti</vt:lpstr>
      <vt:lpstr>Gli strumenti (2)</vt:lpstr>
      <vt:lpstr>Presentazione standard di PowerPoint</vt:lpstr>
      <vt:lpstr>I tre criteri dei pagamenti diretti</vt:lpstr>
      <vt:lpstr>Pagamenti diretti: il futuro del pagamento unico aziendale</vt:lpstr>
      <vt:lpstr>La proposta della commissione per il 2014-2020. Una PAC integrata, flessibile e mirata</vt:lpstr>
      <vt:lpstr>Presentazione standard di PowerPoint</vt:lpstr>
      <vt:lpstr>Presentazione standard di PowerPoint</vt:lpstr>
      <vt:lpstr>Il Pua in Italia</vt:lpstr>
      <vt:lpstr>Regionalizzazione in base alla SAU </vt:lpstr>
      <vt:lpstr>Regionalizzazione in base agli occupati </vt:lpstr>
      <vt:lpstr>Regionalizzazione in base al valore aggiunto </vt:lpstr>
      <vt:lpstr>Risorse in base ai criteri di regionalizzazione </vt:lpstr>
      <vt:lpstr>Presentazione standard di PowerPoint</vt:lpstr>
      <vt:lpstr>Presentazione standard di PowerPoint</vt:lpstr>
      <vt:lpstr>Presentazione standard di PowerPoint</vt:lpstr>
      <vt:lpstr>Presentazione standard di PowerPoint</vt:lpstr>
      <vt:lpstr>I due grandi problemi</vt:lpstr>
      <vt:lpstr>Le nuove misure di mercato</vt:lpstr>
      <vt:lpstr>La Pac, i prezzi e la filiera agricola </vt:lpstr>
      <vt:lpstr>Presentazione standard di PowerPoint</vt:lpstr>
      <vt:lpstr>Presentazione standard di PowerPoint</vt:lpstr>
      <vt:lpstr>Presentazione standard di PowerPoint</vt:lpstr>
      <vt:lpstr>Cosa deve fare l’imprenditore agricolo? (1/2)</vt:lpstr>
      <vt:lpstr>Cosa deve fare l’imprenditore agricolo?  (2/2)</vt:lpstr>
      <vt:lpstr>Grazie per l’attenzione</vt:lpstr>
    </vt:vector>
  </TitlesOfParts>
  <Company>UNIVPM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DIPECON</dc:creator>
  <cp:lastModifiedBy>Rosanna Zari</cp:lastModifiedBy>
  <cp:revision>562</cp:revision>
  <dcterms:created xsi:type="dcterms:W3CDTF">2005-09-29T12:57:37Z</dcterms:created>
  <dcterms:modified xsi:type="dcterms:W3CDTF">2011-09-03T09:03:01Z</dcterms:modified>
</cp:coreProperties>
</file>